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Amatic SC"/>
      <p:regular r:id="rId39"/>
      <p:bold r:id="rId40"/>
    </p:embeddedFont>
    <p:embeddedFont>
      <p:font typeface="Source Code Pro"/>
      <p:regular r:id="rId41"/>
      <p:bold r:id="rId42"/>
      <p:italic r:id="rId43"/>
      <p:boldItalic r:id="rId44"/>
    </p:embeddedFont>
    <p:embeddedFont>
      <p:font typeface="EB Garamond"/>
      <p:regular r:id="rId45"/>
      <p:bold r:id="rId46"/>
      <p:italic r:id="rId47"/>
      <p:boldItalic r:id="rId48"/>
    </p:embeddedFont>
    <p:embeddedFont>
      <p:font typeface="Source Sans Pro"/>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maticSC-bold.fntdata"/><Relationship Id="rId42" Type="http://schemas.openxmlformats.org/officeDocument/2006/relationships/font" Target="fonts/SourceCodePro-bold.fntdata"/><Relationship Id="rId41" Type="http://schemas.openxmlformats.org/officeDocument/2006/relationships/font" Target="fonts/SourceCodePro-regular.fntdata"/><Relationship Id="rId44" Type="http://schemas.openxmlformats.org/officeDocument/2006/relationships/font" Target="fonts/SourceCodePro-boldItalic.fntdata"/><Relationship Id="rId43" Type="http://schemas.openxmlformats.org/officeDocument/2006/relationships/font" Target="fonts/SourceCodePro-italic.fntdata"/><Relationship Id="rId46" Type="http://schemas.openxmlformats.org/officeDocument/2006/relationships/font" Target="fonts/EBGaramond-bold.fntdata"/><Relationship Id="rId45" Type="http://schemas.openxmlformats.org/officeDocument/2006/relationships/font" Target="fonts/EBGaramo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EBGaramond-boldItalic.fntdata"/><Relationship Id="rId47" Type="http://schemas.openxmlformats.org/officeDocument/2006/relationships/font" Target="fonts/EBGaramond-italic.fntdata"/><Relationship Id="rId49" Type="http://schemas.openxmlformats.org/officeDocument/2006/relationships/font" Target="fonts/SourceSans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AmaticSC-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ourceSansPro-italic.fntdata"/><Relationship Id="rId50" Type="http://schemas.openxmlformats.org/officeDocument/2006/relationships/font" Target="fonts/SourceSansPro-bold.fntdata"/><Relationship Id="rId52" Type="http://schemas.openxmlformats.org/officeDocument/2006/relationships/font" Target="fonts/SourceSans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63a1a076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63a1a076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63a1a076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63a1a076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Marissa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63a1a076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b63a1a076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Marissa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63a1a076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63a1a076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Marissa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b63a1a076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b63a1a076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Marissa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63a1a076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63a1a076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63a1a076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63a1a076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63a1a076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b63a1a076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63a1a076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63a1a076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63a1a076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b63a1a076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b63a1a076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b63a1a076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Marissa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63a1a0762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63a1a076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63a1a0762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63a1a0762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63a1a076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b63a1a076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63a1a0762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b63a1a0762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63a1a0762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63a1a0762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63a1a0762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b63a1a0762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Allison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63a1a0762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b63a1a0762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b63a1a0762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b63a1a0762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63a1a0762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b63a1a0762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b63a1a0762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b63a1a0762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b63887208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b63887208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Marissa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b63a1a0762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b63a1a0762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b63a1a0762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b63a1a0762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b63a1a0762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b63a1a0762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b63a1a0762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b63a1a076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b63a1a076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b63a1a076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Marissa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b63a1a076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b63a1a076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Marissa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63a1a076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b63a1a076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Marissa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63a1a076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b63a1a076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Marissa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63a1a076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b63a1a076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Allison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63a1a076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63a1a076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678675"/>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1C4587"/>
                </a:solidFill>
                <a:latin typeface="EB Garamond"/>
                <a:ea typeface="EB Garamond"/>
                <a:cs typeface="EB Garamond"/>
                <a:sym typeface="EB Garamond"/>
              </a:rPr>
              <a:t>Timely Heuristic Evaluation</a:t>
            </a:r>
            <a:endParaRPr sz="4800">
              <a:solidFill>
                <a:srgbClr val="1C4587"/>
              </a:solidFill>
              <a:latin typeface="EB Garamond"/>
              <a:ea typeface="EB Garamond"/>
              <a:cs typeface="EB Garamond"/>
              <a:sym typeface="EB Garamond"/>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latin typeface="EB Garamond"/>
                <a:ea typeface="EB Garamond"/>
                <a:cs typeface="EB Garamond"/>
                <a:sym typeface="EB Garamond"/>
              </a:rPr>
              <a:t>Atira, Marissa, Anton, Allison, Nisha, and Krupa</a:t>
            </a:r>
            <a:endParaRPr b="0">
              <a:latin typeface="EB Garamond"/>
              <a:ea typeface="EB Garamond"/>
              <a:cs typeface="EB Garamond"/>
              <a:sym typeface="EB Garamond"/>
            </a:endParaRPr>
          </a:p>
        </p:txBody>
      </p:sp>
      <p:grpSp>
        <p:nvGrpSpPr>
          <p:cNvPr id="58" name="Google Shape;58;p13"/>
          <p:cNvGrpSpPr/>
          <p:nvPr/>
        </p:nvGrpSpPr>
        <p:grpSpPr>
          <a:xfrm>
            <a:off x="175281" y="177371"/>
            <a:ext cx="1502884" cy="1432509"/>
            <a:chOff x="166150" y="109150"/>
            <a:chExt cx="1055100" cy="1055100"/>
          </a:xfrm>
        </p:grpSpPr>
        <p:sp>
          <p:nvSpPr>
            <p:cNvPr id="59" name="Google Shape;59;p13"/>
            <p:cNvSpPr/>
            <p:nvPr/>
          </p:nvSpPr>
          <p:spPr>
            <a:xfrm>
              <a:off x="166150" y="109150"/>
              <a:ext cx="1055100" cy="1055100"/>
            </a:xfrm>
            <a:prstGeom prst="sun">
              <a:avLst>
                <a:gd fmla="val 25000" name="adj"/>
              </a:avLst>
            </a:prstGeom>
            <a:solidFill>
              <a:srgbClr val="FFD966"/>
            </a:solid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35100" y="378100"/>
              <a:ext cx="517200" cy="517200"/>
            </a:xfrm>
            <a:prstGeom prst="smileyFace">
              <a:avLst>
                <a:gd fmla="val 4653" name="adj"/>
              </a:avLst>
            </a:prstGeom>
            <a:solidFill>
              <a:srgbClr val="FFD966"/>
            </a:solid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2"/>
          <p:cNvPicPr preferRelativeResize="0"/>
          <p:nvPr/>
        </p:nvPicPr>
        <p:blipFill>
          <a:blip r:embed="rId3">
            <a:alphaModFix/>
          </a:blip>
          <a:stretch>
            <a:fillRect/>
          </a:stretch>
        </p:blipFill>
        <p:spPr>
          <a:xfrm>
            <a:off x="0" y="1244238"/>
            <a:ext cx="9143999" cy="2655025"/>
          </a:xfrm>
          <a:prstGeom prst="rect">
            <a:avLst/>
          </a:prstGeom>
          <a:noFill/>
          <a:ln>
            <a:noFill/>
          </a:ln>
        </p:spPr>
      </p:pic>
      <p:sp>
        <p:nvSpPr>
          <p:cNvPr id="110" name="Google Shape;110;p22"/>
          <p:cNvSpPr/>
          <p:nvPr/>
        </p:nvSpPr>
        <p:spPr>
          <a:xfrm>
            <a:off x="4199450" y="770450"/>
            <a:ext cx="2289600" cy="1367400"/>
          </a:xfrm>
          <a:prstGeom prst="wedgeRoundRectCallout">
            <a:avLst>
              <a:gd fmla="val 38450" name="adj1"/>
              <a:gd fmla="val 66851"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EB Garamond"/>
                <a:ea typeface="EB Garamond"/>
                <a:cs typeface="EB Garamond"/>
                <a:sym typeface="EB Garamond"/>
              </a:rPr>
              <a:t>Editing your response only takes you to edit final notes</a:t>
            </a:r>
            <a:endParaRPr sz="1500">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14" name="Shape 114"/>
        <p:cNvGrpSpPr/>
        <p:nvPr/>
      </p:nvGrpSpPr>
      <p:grpSpPr>
        <a:xfrm>
          <a:off x="0" y="0"/>
          <a:ext cx="0" cy="0"/>
          <a:chOff x="0" y="0"/>
          <a:chExt cx="0" cy="0"/>
        </a:xfrm>
      </p:grpSpPr>
      <p:sp>
        <p:nvSpPr>
          <p:cNvPr id="115" name="Google Shape;115;p23"/>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1C4587"/>
                </a:solidFill>
                <a:latin typeface="EB Garamond"/>
                <a:ea typeface="EB Garamond"/>
                <a:cs typeface="EB Garamond"/>
                <a:sym typeface="EB Garamond"/>
              </a:rPr>
              <a:t>Consistency &amp; Standards</a:t>
            </a:r>
            <a:endParaRPr>
              <a:solidFill>
                <a:srgbClr val="1C458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Definition</a:t>
            </a:r>
            <a:endParaRPr>
              <a:latin typeface="EB Garamond"/>
              <a:ea typeface="EB Garamond"/>
              <a:cs typeface="EB Garamond"/>
              <a:sym typeface="EB Garamond"/>
            </a:endParaRPr>
          </a:p>
        </p:txBody>
      </p:sp>
      <p:sp>
        <p:nvSpPr>
          <p:cNvPr id="121" name="Google Shape;121;p24"/>
          <p:cNvSpPr txBox="1"/>
          <p:nvPr>
            <p:ph idx="1" type="body"/>
          </p:nvPr>
        </p:nvSpPr>
        <p:spPr>
          <a:xfrm>
            <a:off x="969900" y="2267075"/>
            <a:ext cx="7204200" cy="72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00000"/>
                </a:solidFill>
                <a:latin typeface="EB Garamond"/>
                <a:ea typeface="EB Garamond"/>
                <a:cs typeface="EB Garamond"/>
                <a:sym typeface="EB Garamond"/>
              </a:rPr>
              <a:t>“Users should not have to wonder whether different words, situations, or actions mean the same thing. Follow platform conventions.”</a:t>
            </a:r>
            <a:endParaRPr sz="3400">
              <a:latin typeface="EB Garamond"/>
              <a:ea typeface="EB Garamond"/>
              <a:cs typeface="EB Garamond"/>
              <a:sym typeface="EB 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5"/>
          <p:cNvSpPr/>
          <p:nvPr/>
        </p:nvSpPr>
        <p:spPr>
          <a:xfrm>
            <a:off x="2605525" y="2019150"/>
            <a:ext cx="1854300" cy="1529100"/>
          </a:xfrm>
          <a:prstGeom prst="wedgeRoundRectCallout">
            <a:avLst>
              <a:gd fmla="val 64217" name="adj1"/>
              <a:gd fmla="val -39345"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Green for free and white for busy is confusing and inconsistent</a:t>
            </a:r>
            <a:endParaRPr>
              <a:latin typeface="EB Garamond"/>
              <a:ea typeface="EB Garamond"/>
              <a:cs typeface="EB Garamond"/>
              <a:sym typeface="EB 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7"/>
          <p:cNvSpPr/>
          <p:nvPr/>
        </p:nvSpPr>
        <p:spPr>
          <a:xfrm>
            <a:off x="6348000" y="3211975"/>
            <a:ext cx="1855500" cy="1302000"/>
          </a:xfrm>
          <a:prstGeom prst="wedgeRoundRectCallout">
            <a:avLst>
              <a:gd fmla="val 63763" name="adj1"/>
              <a:gd fmla="val 46077"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Up and down arrows to move between pages is confusing</a:t>
            </a:r>
            <a:endParaRPr>
              <a:latin typeface="EB Garamond"/>
              <a:ea typeface="EB Garamond"/>
              <a:cs typeface="EB Garamond"/>
              <a:sym typeface="EB 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8"/>
          <p:cNvPicPr preferRelativeResize="0"/>
          <p:nvPr/>
        </p:nvPicPr>
        <p:blipFill rotWithShape="1">
          <a:blip r:embed="rId3">
            <a:alphaModFix/>
          </a:blip>
          <a:srcRect b="10112" l="15132" r="10507" t="0"/>
          <a:stretch/>
        </p:blipFill>
        <p:spPr>
          <a:xfrm>
            <a:off x="4698575" y="959700"/>
            <a:ext cx="4427302" cy="2750551"/>
          </a:xfrm>
          <a:prstGeom prst="rect">
            <a:avLst/>
          </a:prstGeom>
          <a:noFill/>
          <a:ln>
            <a:noFill/>
          </a:ln>
        </p:spPr>
      </p:pic>
      <p:pic>
        <p:nvPicPr>
          <p:cNvPr id="141" name="Google Shape;141;p28"/>
          <p:cNvPicPr preferRelativeResize="0"/>
          <p:nvPr/>
        </p:nvPicPr>
        <p:blipFill rotWithShape="1">
          <a:blip r:embed="rId4">
            <a:alphaModFix/>
          </a:blip>
          <a:srcRect b="0" l="14863" r="1962" t="0"/>
          <a:stretch/>
        </p:blipFill>
        <p:spPr>
          <a:xfrm>
            <a:off x="0" y="895475"/>
            <a:ext cx="4698574" cy="2878993"/>
          </a:xfrm>
          <a:prstGeom prst="rect">
            <a:avLst/>
          </a:prstGeom>
          <a:noFill/>
          <a:ln>
            <a:noFill/>
          </a:ln>
        </p:spPr>
      </p:pic>
      <p:sp>
        <p:nvSpPr>
          <p:cNvPr id="142" name="Google Shape;142;p28"/>
          <p:cNvSpPr/>
          <p:nvPr/>
        </p:nvSpPr>
        <p:spPr>
          <a:xfrm>
            <a:off x="5911875" y="3710250"/>
            <a:ext cx="2105100" cy="1171800"/>
          </a:xfrm>
          <a:prstGeom prst="wedgeRoundRectCallout">
            <a:avLst>
              <a:gd fmla="val 81627" name="adj1"/>
              <a:gd fmla="val -42375"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Arrows aren’t present across all the designs</a:t>
            </a:r>
            <a:endParaRPr>
              <a:latin typeface="EB Garamond"/>
              <a:ea typeface="EB Garamond"/>
              <a:cs typeface="EB Garamond"/>
              <a:sym typeface="EB Garamond"/>
            </a:endParaRPr>
          </a:p>
        </p:txBody>
      </p:sp>
      <p:sp>
        <p:nvSpPr>
          <p:cNvPr id="143" name="Google Shape;143;p28"/>
          <p:cNvSpPr/>
          <p:nvPr/>
        </p:nvSpPr>
        <p:spPr>
          <a:xfrm>
            <a:off x="8596000" y="3461550"/>
            <a:ext cx="390600" cy="248700"/>
          </a:xfrm>
          <a:prstGeom prst="roundRect">
            <a:avLst>
              <a:gd fmla="val 16667"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47" name="Shape 147"/>
        <p:cNvGrpSpPr/>
        <p:nvPr/>
      </p:nvGrpSpPr>
      <p:grpSpPr>
        <a:xfrm>
          <a:off x="0" y="0"/>
          <a:ext cx="0" cy="0"/>
          <a:chOff x="0" y="0"/>
          <a:chExt cx="0" cy="0"/>
        </a:xfrm>
      </p:grpSpPr>
      <p:sp>
        <p:nvSpPr>
          <p:cNvPr id="148" name="Google Shape;148;p29"/>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1C4587"/>
                </a:solidFill>
                <a:latin typeface="EB Garamond"/>
                <a:ea typeface="EB Garamond"/>
                <a:cs typeface="EB Garamond"/>
                <a:sym typeface="EB Garamond"/>
              </a:rPr>
              <a:t> Match between System &amp; World</a:t>
            </a:r>
            <a:endParaRPr sz="3000">
              <a:solidFill>
                <a:srgbClr val="1C4587"/>
              </a:solidFill>
              <a:latin typeface="EB Garamond"/>
              <a:ea typeface="EB Garamond"/>
              <a:cs typeface="EB Garamond"/>
              <a:sym typeface="EB 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Definition</a:t>
            </a:r>
            <a:endParaRPr>
              <a:latin typeface="EB Garamond"/>
              <a:ea typeface="EB Garamond"/>
              <a:cs typeface="EB Garamond"/>
              <a:sym typeface="EB Garamond"/>
            </a:endParaRPr>
          </a:p>
        </p:txBody>
      </p:sp>
      <p:sp>
        <p:nvSpPr>
          <p:cNvPr id="154" name="Google Shape;154;p30"/>
          <p:cNvSpPr txBox="1"/>
          <p:nvPr>
            <p:ph idx="1" type="body"/>
          </p:nvPr>
        </p:nvSpPr>
        <p:spPr>
          <a:xfrm>
            <a:off x="1074600" y="2052450"/>
            <a:ext cx="6994800" cy="115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EB Garamond"/>
                <a:ea typeface="EB Garamond"/>
                <a:cs typeface="EB Garamond"/>
                <a:sym typeface="EB Garamond"/>
              </a:rPr>
              <a:t>“The system should speak the user's language, with words, phrases and concepts familiar to the user, rather than system-oriented terms. Follow real-world conventions, making information appear in a natural and logical order.”</a:t>
            </a:r>
            <a:endParaRPr sz="3900">
              <a:latin typeface="EB Garamond"/>
              <a:ea typeface="EB Garamond"/>
              <a:cs typeface="EB Garamond"/>
              <a:sym typeface="EB 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31"/>
          <p:cNvSpPr/>
          <p:nvPr/>
        </p:nvSpPr>
        <p:spPr>
          <a:xfrm>
            <a:off x="2942225" y="2737975"/>
            <a:ext cx="1128600" cy="878700"/>
          </a:xfrm>
          <a:prstGeom prst="wedgeRoundRectCallout">
            <a:avLst>
              <a:gd fmla="val -22986" name="adj1"/>
              <a:gd fmla="val -69694"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What is “dis”?</a:t>
            </a:r>
            <a:endParaRPr>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Overview</a:t>
            </a:r>
            <a:endParaRPr>
              <a:latin typeface="EB Garamond"/>
              <a:ea typeface="EB Garamond"/>
              <a:cs typeface="EB Garamond"/>
              <a:sym typeface="EB Garamond"/>
            </a:endParaRPr>
          </a:p>
        </p:txBody>
      </p:sp>
      <p:sp>
        <p:nvSpPr>
          <p:cNvPr id="66" name="Google Shape;66;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434343"/>
              </a:buClr>
              <a:buSzPts val="2200"/>
              <a:buFont typeface="EB Garamond"/>
              <a:buChar char="●"/>
            </a:pPr>
            <a:r>
              <a:rPr lang="en" sz="2200">
                <a:solidFill>
                  <a:srgbClr val="434343"/>
                </a:solidFill>
                <a:latin typeface="EB Garamond"/>
                <a:ea typeface="EB Garamond"/>
                <a:cs typeface="EB Garamond"/>
                <a:sym typeface="EB Garamond"/>
              </a:rPr>
              <a:t>28 heuristic violations</a:t>
            </a:r>
            <a:endParaRPr sz="2200">
              <a:solidFill>
                <a:srgbClr val="434343"/>
              </a:solidFill>
              <a:latin typeface="EB Garamond"/>
              <a:ea typeface="EB Garamond"/>
              <a:cs typeface="EB Garamond"/>
              <a:sym typeface="EB Garamond"/>
            </a:endParaRPr>
          </a:p>
          <a:p>
            <a:pPr indent="-368300" lvl="0" marL="457200" rtl="0" algn="l">
              <a:spcBef>
                <a:spcPts val="0"/>
              </a:spcBef>
              <a:spcAft>
                <a:spcPts val="0"/>
              </a:spcAft>
              <a:buClr>
                <a:srgbClr val="434343"/>
              </a:buClr>
              <a:buSzPts val="2200"/>
              <a:buFont typeface="EB Garamond"/>
              <a:buChar char="●"/>
            </a:pPr>
            <a:r>
              <a:rPr lang="en" sz="2200">
                <a:solidFill>
                  <a:srgbClr val="434343"/>
                </a:solidFill>
                <a:latin typeface="EB Garamond"/>
                <a:ea typeface="EB Garamond"/>
                <a:cs typeface="EB Garamond"/>
                <a:sym typeface="EB Garamond"/>
              </a:rPr>
              <a:t>Main categories violated and key specific issues</a:t>
            </a:r>
            <a:endParaRPr sz="2200">
              <a:solidFill>
                <a:srgbClr val="434343"/>
              </a:solidFill>
              <a:latin typeface="EB Garamond"/>
              <a:ea typeface="EB Garamond"/>
              <a:cs typeface="EB Garamond"/>
              <a:sym typeface="EB Garamond"/>
            </a:endParaRPr>
          </a:p>
          <a:p>
            <a:pPr indent="-368300" lvl="0" marL="457200" rtl="0" algn="l">
              <a:spcBef>
                <a:spcPts val="0"/>
              </a:spcBef>
              <a:spcAft>
                <a:spcPts val="0"/>
              </a:spcAft>
              <a:buClr>
                <a:srgbClr val="434343"/>
              </a:buClr>
              <a:buSzPts val="2200"/>
              <a:buFont typeface="EB Garamond"/>
              <a:buChar char="●"/>
            </a:pPr>
            <a:r>
              <a:rPr lang="en" sz="2200">
                <a:solidFill>
                  <a:srgbClr val="434343"/>
                </a:solidFill>
                <a:latin typeface="EB Garamond"/>
                <a:ea typeface="EB Garamond"/>
                <a:cs typeface="EB Garamond"/>
                <a:sym typeface="EB Garamond"/>
              </a:rPr>
              <a:t>Recommendations</a:t>
            </a:r>
            <a:endParaRPr sz="2200">
              <a:solidFill>
                <a:srgbClr val="434343"/>
              </a:solidFill>
              <a:latin typeface="EB Garamond"/>
              <a:ea typeface="EB Garamond"/>
              <a:cs typeface="EB Garamond"/>
              <a:sym typeface="EB 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32"/>
          <p:cNvSpPr/>
          <p:nvPr/>
        </p:nvSpPr>
        <p:spPr>
          <a:xfrm>
            <a:off x="1841825" y="422950"/>
            <a:ext cx="1252500" cy="675600"/>
          </a:xfrm>
          <a:prstGeom prst="wedgeRoundRectCallout">
            <a:avLst>
              <a:gd fmla="val -20833" name="adj1"/>
              <a:gd fmla="val 62500"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Calendar?</a:t>
            </a:r>
            <a:endParaRPr>
              <a:latin typeface="EB Garamond"/>
              <a:ea typeface="EB Garamond"/>
              <a:cs typeface="EB Garamond"/>
              <a:sym typeface="EB 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33"/>
          <p:cNvSpPr/>
          <p:nvPr/>
        </p:nvSpPr>
        <p:spPr>
          <a:xfrm>
            <a:off x="2250475" y="690750"/>
            <a:ext cx="2137800" cy="954900"/>
          </a:xfrm>
          <a:prstGeom prst="wedgeRoundRectCallout">
            <a:avLst>
              <a:gd fmla="val -21250" name="adj1"/>
              <a:gd fmla="val 67688"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Earliest time I’m free or earliest time for the meeting?</a:t>
            </a:r>
            <a:endParaRPr>
              <a:latin typeface="EB Garamond"/>
              <a:ea typeface="EB Garamond"/>
              <a:cs typeface="EB Garamond"/>
              <a:sym typeface="EB Garamond"/>
            </a:endParaRPr>
          </a:p>
        </p:txBody>
      </p:sp>
      <p:sp>
        <p:nvSpPr>
          <p:cNvPr id="170" name="Google Shape;170;p33"/>
          <p:cNvSpPr/>
          <p:nvPr/>
        </p:nvSpPr>
        <p:spPr>
          <a:xfrm>
            <a:off x="2322275" y="2755925"/>
            <a:ext cx="1388400" cy="754800"/>
          </a:xfrm>
          <a:prstGeom prst="wedgeRoundRectCallout">
            <a:avLst>
              <a:gd fmla="val -20833" name="adj1"/>
              <a:gd fmla="val 62500"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Time interval for what?</a:t>
            </a:r>
            <a:endParaRPr>
              <a:latin typeface="EB Garamond"/>
              <a:ea typeface="EB Garamond"/>
              <a:cs typeface="EB Garamond"/>
              <a:sym typeface="EB 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74" name="Shape 174"/>
        <p:cNvGrpSpPr/>
        <p:nvPr/>
      </p:nvGrpSpPr>
      <p:grpSpPr>
        <a:xfrm>
          <a:off x="0" y="0"/>
          <a:ext cx="0" cy="0"/>
          <a:chOff x="0" y="0"/>
          <a:chExt cx="0" cy="0"/>
        </a:xfrm>
      </p:grpSpPr>
      <p:sp>
        <p:nvSpPr>
          <p:cNvPr id="175" name="Google Shape;175;p34"/>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1C4587"/>
                </a:solidFill>
                <a:latin typeface="EB Garamond"/>
                <a:ea typeface="EB Garamond"/>
                <a:cs typeface="EB Garamond"/>
                <a:sym typeface="EB Garamond"/>
              </a:rPr>
              <a:t>Visibility of System Status</a:t>
            </a:r>
            <a:endParaRPr>
              <a:solidFill>
                <a:srgbClr val="1C458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Definition</a:t>
            </a:r>
            <a:endParaRPr>
              <a:latin typeface="EB Garamond"/>
              <a:ea typeface="EB Garamond"/>
              <a:cs typeface="EB Garamond"/>
              <a:sym typeface="EB Garamond"/>
            </a:endParaRPr>
          </a:p>
        </p:txBody>
      </p:sp>
      <p:sp>
        <p:nvSpPr>
          <p:cNvPr id="181" name="Google Shape;181;p35"/>
          <p:cNvSpPr txBox="1"/>
          <p:nvPr>
            <p:ph idx="1" type="body"/>
          </p:nvPr>
        </p:nvSpPr>
        <p:spPr>
          <a:xfrm>
            <a:off x="712800" y="1994250"/>
            <a:ext cx="7718400" cy="115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000000"/>
                </a:solidFill>
                <a:latin typeface="EB Garamond"/>
                <a:ea typeface="EB Garamond"/>
                <a:cs typeface="EB Garamond"/>
                <a:sym typeface="EB Garamond"/>
              </a:rPr>
              <a:t>“The system should always keep users informed about what is going on, through appropriate feedback within reasonable time. Help the user know whether the ‘right thing’ happened.”</a:t>
            </a:r>
            <a:endParaRPr b="1" sz="2200">
              <a:solidFill>
                <a:srgbClr val="000000"/>
              </a:solidFill>
              <a:latin typeface="EB Garamond"/>
              <a:ea typeface="EB Garamond"/>
              <a:cs typeface="EB Garamond"/>
              <a:sym typeface="EB Garamond"/>
            </a:endParaRPr>
          </a:p>
          <a:p>
            <a:pPr indent="0" lvl="0" marL="0" rtl="0" algn="ctr">
              <a:spcBef>
                <a:spcPts val="0"/>
              </a:spcBef>
              <a:spcAft>
                <a:spcPts val="0"/>
              </a:spcAft>
              <a:buNone/>
            </a:pPr>
            <a:r>
              <a:t/>
            </a:r>
            <a:endParaRPr>
              <a:solidFill>
                <a:srgbClr val="000000"/>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6"/>
          <p:cNvPicPr preferRelativeResize="0"/>
          <p:nvPr/>
        </p:nvPicPr>
        <p:blipFill>
          <a:blip r:embed="rId3">
            <a:alphaModFix/>
          </a:blip>
          <a:stretch>
            <a:fillRect/>
          </a:stretch>
        </p:blipFill>
        <p:spPr>
          <a:xfrm>
            <a:off x="152400" y="152400"/>
            <a:ext cx="8585776" cy="4434950"/>
          </a:xfrm>
          <a:prstGeom prst="rect">
            <a:avLst/>
          </a:prstGeom>
          <a:noFill/>
          <a:ln>
            <a:noFill/>
          </a:ln>
        </p:spPr>
      </p:pic>
      <p:sp>
        <p:nvSpPr>
          <p:cNvPr id="187" name="Google Shape;187;p36"/>
          <p:cNvSpPr/>
          <p:nvPr/>
        </p:nvSpPr>
        <p:spPr>
          <a:xfrm flipH="1">
            <a:off x="3618075" y="587850"/>
            <a:ext cx="3079500" cy="1689000"/>
          </a:xfrm>
          <a:prstGeom prst="wedgeRoundRectCallout">
            <a:avLst>
              <a:gd fmla="val -68648" name="adj1"/>
              <a:gd fmla="val -46840"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latin typeface="EB Garamond"/>
              <a:ea typeface="EB Garamond"/>
              <a:cs typeface="EB Garamond"/>
              <a:sym typeface="EB Garamond"/>
            </a:endParaRPr>
          </a:p>
          <a:p>
            <a:pPr indent="0" lvl="0" marL="0" rtl="0" algn="ctr">
              <a:lnSpc>
                <a:spcPct val="115000"/>
              </a:lnSpc>
              <a:spcBef>
                <a:spcPts val="0"/>
              </a:spcBef>
              <a:spcAft>
                <a:spcPts val="0"/>
              </a:spcAft>
              <a:buNone/>
            </a:pPr>
            <a:r>
              <a:rPr lang="en">
                <a:latin typeface="EB Garamond"/>
                <a:ea typeface="EB Garamond"/>
                <a:cs typeface="EB Garamond"/>
                <a:sym typeface="EB Garamond"/>
              </a:rPr>
              <a:t>If users create a new meeting, there is no screen or pop-up telling them what the next steps are, what happened, and what to do.</a:t>
            </a:r>
            <a:endParaRPr b="1">
              <a:solidFill>
                <a:schemeClr val="accent1"/>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1" sz="1300">
              <a:solidFill>
                <a:schemeClr val="accent1"/>
              </a:solidFill>
              <a:latin typeface="EB Garamond"/>
              <a:ea typeface="EB Garamond"/>
              <a:cs typeface="EB Garamond"/>
              <a:sym typeface="EB 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37"/>
          <p:cNvSpPr/>
          <p:nvPr/>
        </p:nvSpPr>
        <p:spPr>
          <a:xfrm>
            <a:off x="4353925" y="928550"/>
            <a:ext cx="2118900" cy="1437300"/>
          </a:xfrm>
          <a:prstGeom prst="wedgeRoundRectCallout">
            <a:avLst>
              <a:gd fmla="val -66178" name="adj1"/>
              <a:gd fmla="val -24428"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If the user makes an error, there is no </a:t>
            </a:r>
            <a:r>
              <a:rPr lang="en">
                <a:latin typeface="EB Garamond"/>
                <a:ea typeface="EB Garamond"/>
                <a:cs typeface="EB Garamond"/>
                <a:sym typeface="EB Garamond"/>
              </a:rPr>
              <a:t>error message or error screen design</a:t>
            </a:r>
            <a:endParaRPr>
              <a:latin typeface="EB Garamond"/>
              <a:ea typeface="EB Garamond"/>
              <a:cs typeface="EB Garamond"/>
              <a:sym typeface="EB 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96" name="Shape 196"/>
        <p:cNvGrpSpPr/>
        <p:nvPr/>
      </p:nvGrpSpPr>
      <p:grpSpPr>
        <a:xfrm>
          <a:off x="0" y="0"/>
          <a:ext cx="0" cy="0"/>
          <a:chOff x="0" y="0"/>
          <a:chExt cx="0" cy="0"/>
        </a:xfrm>
      </p:grpSpPr>
      <p:sp>
        <p:nvSpPr>
          <p:cNvPr id="197" name="Google Shape;197;p38"/>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1C4587"/>
                </a:solidFill>
                <a:latin typeface="EB Garamond"/>
                <a:ea typeface="EB Garamond"/>
                <a:cs typeface="EB Garamond"/>
                <a:sym typeface="EB Garamond"/>
              </a:rPr>
              <a:t>Error Prevention &amp; Help and Documentation</a:t>
            </a:r>
            <a:endParaRPr sz="3000">
              <a:solidFill>
                <a:srgbClr val="1C4587"/>
              </a:solidFill>
              <a:latin typeface="EB Garamond"/>
              <a:ea typeface="EB Garamond"/>
              <a:cs typeface="EB Garamond"/>
              <a:sym typeface="EB 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Definition</a:t>
            </a:r>
            <a:endParaRPr>
              <a:latin typeface="EB Garamond"/>
              <a:ea typeface="EB Garamond"/>
              <a:cs typeface="EB Garamond"/>
              <a:sym typeface="EB Garamond"/>
            </a:endParaRPr>
          </a:p>
        </p:txBody>
      </p:sp>
      <p:sp>
        <p:nvSpPr>
          <p:cNvPr id="203" name="Google Shape;203;p39"/>
          <p:cNvSpPr txBox="1"/>
          <p:nvPr>
            <p:ph idx="1" type="body"/>
          </p:nvPr>
        </p:nvSpPr>
        <p:spPr>
          <a:xfrm>
            <a:off x="311700" y="1458975"/>
            <a:ext cx="8520600" cy="305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EB Garamond"/>
                <a:ea typeface="EB Garamond"/>
                <a:cs typeface="EB Garamond"/>
                <a:sym typeface="EB Garamond"/>
              </a:rPr>
              <a:t>Error prevention: “</a:t>
            </a:r>
            <a:r>
              <a:rPr lang="en">
                <a:solidFill>
                  <a:srgbClr val="000000"/>
                </a:solidFill>
                <a:latin typeface="EB Garamond"/>
                <a:ea typeface="EB Garamond"/>
                <a:cs typeface="EB Garamond"/>
                <a:sym typeface="EB Garamond"/>
              </a:rPr>
              <a:t>Even better than good error messages is a careful design which prevents a problem from occurring in the first place. Either eliminate error-prone conditions or check for them and present users with a confirmation option before they commit to the action.”</a:t>
            </a:r>
            <a:endParaRPr>
              <a:solidFill>
                <a:srgbClr val="000000"/>
              </a:solidFill>
              <a:latin typeface="EB Garamond"/>
              <a:ea typeface="EB Garamond"/>
              <a:cs typeface="EB Garamond"/>
              <a:sym typeface="EB Garamond"/>
            </a:endParaRPr>
          </a:p>
          <a:p>
            <a:pPr indent="0" lvl="0" marL="0" rtl="0" algn="ctr">
              <a:spcBef>
                <a:spcPts val="0"/>
              </a:spcBef>
              <a:spcAft>
                <a:spcPts val="0"/>
              </a:spcAft>
              <a:buNone/>
            </a:pPr>
            <a:r>
              <a:t/>
            </a:r>
            <a:endParaRPr>
              <a:solidFill>
                <a:srgbClr val="000000"/>
              </a:solidFill>
              <a:latin typeface="EB Garamond"/>
              <a:ea typeface="EB Garamond"/>
              <a:cs typeface="EB Garamond"/>
              <a:sym typeface="EB Garamond"/>
            </a:endParaRPr>
          </a:p>
          <a:p>
            <a:pPr indent="0" lvl="0" marL="0" rtl="0" algn="ctr">
              <a:spcBef>
                <a:spcPts val="0"/>
              </a:spcBef>
              <a:spcAft>
                <a:spcPts val="0"/>
              </a:spcAft>
              <a:buNone/>
            </a:pPr>
            <a:r>
              <a:rPr b="1" lang="en">
                <a:solidFill>
                  <a:srgbClr val="000000"/>
                </a:solidFill>
                <a:latin typeface="EB Garamond"/>
                <a:ea typeface="EB Garamond"/>
                <a:cs typeface="EB Garamond"/>
                <a:sym typeface="EB Garamond"/>
              </a:rPr>
              <a:t>Help and documentation:</a:t>
            </a:r>
            <a:r>
              <a:rPr lang="en">
                <a:solidFill>
                  <a:srgbClr val="000000"/>
                </a:solidFill>
                <a:latin typeface="EB Garamond"/>
                <a:ea typeface="EB Garamond"/>
                <a:cs typeface="EB Garamond"/>
                <a:sym typeface="EB Garamond"/>
              </a:rPr>
              <a:t> “Even though it is better if the system can be used without documentation, it may be necessary to provide help and documentation. Any such information should be easy to search, focused on the user's task, list concrete steps to be carried out, and not be too large.”</a:t>
            </a:r>
            <a:endParaRPr>
              <a:solidFill>
                <a:srgbClr val="000000"/>
              </a:solidFill>
              <a:latin typeface="EB Garamond"/>
              <a:ea typeface="EB Garamond"/>
              <a:cs typeface="EB Garamond"/>
              <a:sym typeface="EB Garamond"/>
            </a:endParaRPr>
          </a:p>
          <a:p>
            <a:pPr indent="0" lvl="0" marL="0" rtl="0" algn="ctr">
              <a:spcBef>
                <a:spcPts val="0"/>
              </a:spcBef>
              <a:spcAft>
                <a:spcPts val="0"/>
              </a:spcAft>
              <a:buNone/>
            </a:pPr>
            <a:r>
              <a:t/>
            </a:r>
            <a:endParaRPr>
              <a:solidFill>
                <a:srgbClr val="000000"/>
              </a:solidFill>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40"/>
          <p:cNvSpPr/>
          <p:nvPr/>
        </p:nvSpPr>
        <p:spPr>
          <a:xfrm>
            <a:off x="2890050" y="1623525"/>
            <a:ext cx="3363900" cy="1536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latin typeface="EB Garamond"/>
              <a:ea typeface="EB Garamond"/>
              <a:cs typeface="EB Garamond"/>
              <a:sym typeface="EB Garamond"/>
            </a:endParaRPr>
          </a:p>
          <a:p>
            <a:pPr indent="0" lvl="0" marL="0" rtl="0" algn="ctr">
              <a:lnSpc>
                <a:spcPct val="115000"/>
              </a:lnSpc>
              <a:spcBef>
                <a:spcPts val="0"/>
              </a:spcBef>
              <a:spcAft>
                <a:spcPts val="0"/>
              </a:spcAft>
              <a:buNone/>
            </a:pPr>
            <a:r>
              <a:rPr lang="en">
                <a:latin typeface="EB Garamond"/>
                <a:ea typeface="EB Garamond"/>
                <a:cs typeface="EB Garamond"/>
                <a:sym typeface="EB Garamond"/>
              </a:rPr>
              <a:t>no way for the user to find an area to refer to instructions if they are confused on how to use the application or if they get lost.</a:t>
            </a:r>
            <a:endParaRPr>
              <a:latin typeface="EB Garamond"/>
              <a:ea typeface="EB Garamond"/>
              <a:cs typeface="EB Garamond"/>
              <a:sym typeface="EB Garamond"/>
            </a:endParaRPr>
          </a:p>
          <a:p>
            <a:pPr indent="0" lvl="0" marL="0" rtl="0" algn="ctr">
              <a:lnSpc>
                <a:spcPct val="115000"/>
              </a:lnSpc>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212" name="Shape 212"/>
        <p:cNvGrpSpPr/>
        <p:nvPr/>
      </p:nvGrpSpPr>
      <p:grpSpPr>
        <a:xfrm>
          <a:off x="0" y="0"/>
          <a:ext cx="0" cy="0"/>
          <a:chOff x="0" y="0"/>
          <a:chExt cx="0" cy="0"/>
        </a:xfrm>
      </p:grpSpPr>
      <p:sp>
        <p:nvSpPr>
          <p:cNvPr id="213" name="Google Shape;213;p41"/>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1C4587"/>
                </a:solidFill>
                <a:latin typeface="EB Garamond"/>
                <a:ea typeface="EB Garamond"/>
                <a:cs typeface="EB Garamond"/>
                <a:sym typeface="EB Garamond"/>
              </a:rPr>
              <a:t>Additional Recommendations</a:t>
            </a:r>
            <a:endParaRPr>
              <a:solidFill>
                <a:srgbClr val="1C4587"/>
              </a:solidFill>
            </a:endParaRPr>
          </a:p>
        </p:txBody>
      </p:sp>
      <p:sp>
        <p:nvSpPr>
          <p:cNvPr id="214" name="Google Shape;214;p41"/>
          <p:cNvSpPr txBox="1"/>
          <p:nvPr/>
        </p:nvSpPr>
        <p:spPr>
          <a:xfrm>
            <a:off x="-1989900" y="1071750"/>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Overview cont.</a:t>
            </a:r>
            <a:endParaRPr>
              <a:latin typeface="EB Garamond"/>
              <a:ea typeface="EB Garamond"/>
              <a:cs typeface="EB Garamond"/>
              <a:sym typeface="EB Garamond"/>
            </a:endParaRPr>
          </a:p>
        </p:txBody>
      </p:sp>
      <p:pic>
        <p:nvPicPr>
          <p:cNvPr id="72" name="Google Shape;72;p15"/>
          <p:cNvPicPr preferRelativeResize="0"/>
          <p:nvPr/>
        </p:nvPicPr>
        <p:blipFill>
          <a:blip r:embed="rId3">
            <a:alphaModFix/>
          </a:blip>
          <a:stretch>
            <a:fillRect/>
          </a:stretch>
        </p:blipFill>
        <p:spPr>
          <a:xfrm>
            <a:off x="466850" y="1339425"/>
            <a:ext cx="8210299" cy="3351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42"/>
          <p:cNvPicPr preferRelativeResize="0"/>
          <p:nvPr/>
        </p:nvPicPr>
        <p:blipFill>
          <a:blip r:embed="rId3">
            <a:alphaModFix/>
          </a:blip>
          <a:stretch>
            <a:fillRect/>
          </a:stretch>
        </p:blipFill>
        <p:spPr>
          <a:xfrm>
            <a:off x="0" y="0"/>
            <a:ext cx="9143999" cy="4712085"/>
          </a:xfrm>
          <a:prstGeom prst="rect">
            <a:avLst/>
          </a:prstGeom>
          <a:noFill/>
          <a:ln>
            <a:noFill/>
          </a:ln>
        </p:spPr>
      </p:pic>
      <p:sp>
        <p:nvSpPr>
          <p:cNvPr id="220" name="Google Shape;220;p42"/>
          <p:cNvSpPr/>
          <p:nvPr/>
        </p:nvSpPr>
        <p:spPr>
          <a:xfrm>
            <a:off x="3663725" y="1763150"/>
            <a:ext cx="3072900" cy="1817100"/>
          </a:xfrm>
          <a:prstGeom prst="wedgeRoundRectCallout">
            <a:avLst>
              <a:gd fmla="val -20833" name="adj1"/>
              <a:gd fmla="val 62500"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latin typeface="EB Garamond"/>
                <a:ea typeface="EB Garamond"/>
                <a:cs typeface="EB Garamond"/>
                <a:sym typeface="EB Garamond"/>
              </a:rPr>
              <a:t>Time zones are unchangeable. It would be useful to change between time zones to see what the schedule looks like for other people in different countries/regions.</a:t>
            </a:r>
            <a:endParaRPr>
              <a:latin typeface="EB Garamond"/>
              <a:ea typeface="EB Garamond"/>
              <a:cs typeface="EB Garamond"/>
              <a:sym typeface="EB Garamond"/>
            </a:endParaRPr>
          </a:p>
        </p:txBody>
      </p:sp>
      <p:pic>
        <p:nvPicPr>
          <p:cNvPr id="221" name="Google Shape;221;p42"/>
          <p:cNvPicPr preferRelativeResize="0"/>
          <p:nvPr/>
        </p:nvPicPr>
        <p:blipFill rotWithShape="1">
          <a:blip r:embed="rId4">
            <a:alphaModFix/>
          </a:blip>
          <a:srcRect b="0" l="7626" r="60975" t="67327"/>
          <a:stretch/>
        </p:blipFill>
        <p:spPr>
          <a:xfrm>
            <a:off x="3745800" y="4046275"/>
            <a:ext cx="2325100" cy="783000"/>
          </a:xfrm>
          <a:prstGeom prst="rect">
            <a:avLst/>
          </a:prstGeom>
          <a:noFill/>
          <a:ln cap="flat" cmpd="sng" w="28575">
            <a:solidFill>
              <a:schemeClr val="dk2"/>
            </a:solidFill>
            <a:prstDash val="solid"/>
            <a:round/>
            <a:headEnd len="sm" w="sm" type="none"/>
            <a:tailEnd len="sm" w="sm" type="none"/>
          </a:ln>
        </p:spPr>
      </p:pic>
      <p:cxnSp>
        <p:nvCxnSpPr>
          <p:cNvPr id="222" name="Google Shape;222;p42"/>
          <p:cNvCxnSpPr/>
          <p:nvPr/>
        </p:nvCxnSpPr>
        <p:spPr>
          <a:xfrm>
            <a:off x="3091850" y="4437763"/>
            <a:ext cx="4509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43"/>
          <p:cNvPicPr preferRelativeResize="0"/>
          <p:nvPr/>
        </p:nvPicPr>
        <p:blipFill>
          <a:blip r:embed="rId3">
            <a:alphaModFix/>
          </a:blip>
          <a:stretch>
            <a:fillRect/>
          </a:stretch>
        </p:blipFill>
        <p:spPr>
          <a:xfrm>
            <a:off x="0" y="453942"/>
            <a:ext cx="9143998" cy="4689565"/>
          </a:xfrm>
          <a:prstGeom prst="rect">
            <a:avLst/>
          </a:prstGeom>
          <a:noFill/>
          <a:ln>
            <a:noFill/>
          </a:ln>
        </p:spPr>
      </p:pic>
      <p:sp>
        <p:nvSpPr>
          <p:cNvPr id="228" name="Google Shape;228;p43"/>
          <p:cNvSpPr/>
          <p:nvPr/>
        </p:nvSpPr>
        <p:spPr>
          <a:xfrm>
            <a:off x="5467050" y="870725"/>
            <a:ext cx="2080500" cy="1461900"/>
          </a:xfrm>
          <a:prstGeom prst="wedgeRoundRectCallout">
            <a:avLst>
              <a:gd fmla="val -20833" name="adj1"/>
              <a:gd fmla="val 62500"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latin typeface="EB Garamond"/>
                <a:ea typeface="EB Garamond"/>
                <a:cs typeface="EB Garamond"/>
                <a:sym typeface="EB Garamond"/>
              </a:rPr>
              <a:t>Users have no way to view all their created meetings easily.</a:t>
            </a:r>
            <a:endParaRPr>
              <a:latin typeface="EB Garamond"/>
              <a:ea typeface="EB Garamond"/>
              <a:cs typeface="EB Garamond"/>
              <a:sym typeface="EB Garamon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44"/>
          <p:cNvPicPr preferRelativeResize="0"/>
          <p:nvPr/>
        </p:nvPicPr>
        <p:blipFill>
          <a:blip r:embed="rId3">
            <a:alphaModFix/>
          </a:blip>
          <a:stretch>
            <a:fillRect/>
          </a:stretch>
        </p:blipFill>
        <p:spPr>
          <a:xfrm>
            <a:off x="0" y="0"/>
            <a:ext cx="9143999" cy="5219301"/>
          </a:xfrm>
          <a:prstGeom prst="rect">
            <a:avLst/>
          </a:prstGeom>
          <a:noFill/>
          <a:ln>
            <a:noFill/>
          </a:ln>
        </p:spPr>
      </p:pic>
      <p:sp>
        <p:nvSpPr>
          <p:cNvPr id="234" name="Google Shape;234;p44"/>
          <p:cNvSpPr/>
          <p:nvPr/>
        </p:nvSpPr>
        <p:spPr>
          <a:xfrm>
            <a:off x="6283625" y="1213000"/>
            <a:ext cx="2491200" cy="1415400"/>
          </a:xfrm>
          <a:prstGeom prst="wedgeRoundRectCallout">
            <a:avLst>
              <a:gd fmla="val -62906" name="adj1"/>
              <a:gd fmla="val -24850"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latin typeface="EB Garamond"/>
                <a:ea typeface="EB Garamond"/>
                <a:cs typeface="EB Garamond"/>
                <a:sym typeface="EB Garamond"/>
              </a:rPr>
              <a:t> There is no way to add an updated/custom discussion section </a:t>
            </a:r>
            <a:endParaRPr>
              <a:latin typeface="EB Garamond"/>
              <a:ea typeface="EB Garamond"/>
              <a:cs typeface="EB Garamond"/>
              <a:sym typeface="EB Garamon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238" name="Shape 238"/>
        <p:cNvGrpSpPr/>
        <p:nvPr/>
      </p:nvGrpSpPr>
      <p:grpSpPr>
        <a:xfrm>
          <a:off x="0" y="0"/>
          <a:ext cx="0" cy="0"/>
          <a:chOff x="0" y="0"/>
          <a:chExt cx="0" cy="0"/>
        </a:xfrm>
      </p:grpSpPr>
      <p:sp>
        <p:nvSpPr>
          <p:cNvPr id="239" name="Google Shape;239;p45"/>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1C4587"/>
                </a:solidFill>
                <a:latin typeface="EB Garamond"/>
                <a:ea typeface="EB Garamond"/>
                <a:cs typeface="EB Garamond"/>
                <a:sym typeface="EB Garamond"/>
              </a:rPr>
              <a:t>Discussion</a:t>
            </a:r>
            <a:endParaRPr>
              <a:solidFill>
                <a:srgbClr val="1C458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Severity ratings</a:t>
            </a:r>
            <a:endParaRPr>
              <a:latin typeface="EB Garamond"/>
              <a:ea typeface="EB Garamond"/>
              <a:cs typeface="EB Garamond"/>
              <a:sym typeface="EB Garamond"/>
            </a:endParaRPr>
          </a:p>
        </p:txBody>
      </p:sp>
      <p:sp>
        <p:nvSpPr>
          <p:cNvPr id="78" name="Google Shape;78;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200">
                <a:highlight>
                  <a:srgbClr val="C9DAF8"/>
                </a:highlight>
                <a:latin typeface="EB Garamond"/>
                <a:ea typeface="EB Garamond"/>
                <a:cs typeface="EB Garamond"/>
                <a:sym typeface="EB Garamond"/>
              </a:rPr>
              <a:t> 0 </a:t>
            </a:r>
            <a:r>
              <a:rPr lang="en" sz="2200">
                <a:highlight>
                  <a:srgbClr val="C9DAF8"/>
                </a:highlight>
                <a:latin typeface="EB Garamond"/>
                <a:ea typeface="EB Garamond"/>
                <a:cs typeface="EB Garamond"/>
                <a:sym typeface="EB Garamond"/>
              </a:rPr>
              <a:t>-</a:t>
            </a:r>
            <a:r>
              <a:rPr lang="en" sz="2200">
                <a:latin typeface="EB Garamond"/>
                <a:ea typeface="EB Garamond"/>
                <a:cs typeface="EB Garamond"/>
                <a:sym typeface="EB Garamond"/>
              </a:rPr>
              <a:t> don’t agree that this is a usability problem</a:t>
            </a:r>
            <a:endParaRPr sz="2200">
              <a:latin typeface="EB Garamond"/>
              <a:ea typeface="EB Garamond"/>
              <a:cs typeface="EB Garamond"/>
              <a:sym typeface="EB Garamond"/>
            </a:endParaRPr>
          </a:p>
          <a:p>
            <a:pPr indent="0" lvl="0" marL="0" rtl="0" algn="l">
              <a:lnSpc>
                <a:spcPct val="100000"/>
              </a:lnSpc>
              <a:spcBef>
                <a:spcPts val="0"/>
              </a:spcBef>
              <a:spcAft>
                <a:spcPts val="0"/>
              </a:spcAft>
              <a:buNone/>
            </a:pPr>
            <a:r>
              <a:t/>
            </a:r>
            <a:endParaRPr b="1" sz="2200">
              <a:highlight>
                <a:srgbClr val="D9EAD3"/>
              </a:highlight>
              <a:latin typeface="EB Garamond"/>
              <a:ea typeface="EB Garamond"/>
              <a:cs typeface="EB Garamond"/>
              <a:sym typeface="EB Garamond"/>
            </a:endParaRPr>
          </a:p>
          <a:p>
            <a:pPr indent="0" lvl="0" marL="0" rtl="0" algn="l">
              <a:lnSpc>
                <a:spcPct val="100000"/>
              </a:lnSpc>
              <a:spcBef>
                <a:spcPts val="0"/>
              </a:spcBef>
              <a:spcAft>
                <a:spcPts val="0"/>
              </a:spcAft>
              <a:buNone/>
            </a:pPr>
            <a:r>
              <a:rPr b="1" lang="en" sz="2200">
                <a:highlight>
                  <a:srgbClr val="D9EAD3"/>
                </a:highlight>
                <a:latin typeface="EB Garamond"/>
                <a:ea typeface="EB Garamond"/>
                <a:cs typeface="EB Garamond"/>
                <a:sym typeface="EB Garamond"/>
              </a:rPr>
              <a:t> 1 </a:t>
            </a:r>
            <a:r>
              <a:rPr lang="en" sz="2200">
                <a:highlight>
                  <a:srgbClr val="D9EAD3"/>
                </a:highlight>
                <a:latin typeface="EB Garamond"/>
                <a:ea typeface="EB Garamond"/>
                <a:cs typeface="EB Garamond"/>
                <a:sym typeface="EB Garamond"/>
              </a:rPr>
              <a:t>-</a:t>
            </a:r>
            <a:r>
              <a:rPr lang="en" sz="2200">
                <a:latin typeface="EB Garamond"/>
                <a:ea typeface="EB Garamond"/>
                <a:cs typeface="EB Garamond"/>
                <a:sym typeface="EB Garamond"/>
              </a:rPr>
              <a:t> cosmetic problem: need not be fixed unless extra time available</a:t>
            </a:r>
            <a:endParaRPr sz="2200">
              <a:latin typeface="EB Garamond"/>
              <a:ea typeface="EB Garamond"/>
              <a:cs typeface="EB Garamond"/>
              <a:sym typeface="EB Garamond"/>
            </a:endParaRPr>
          </a:p>
          <a:p>
            <a:pPr indent="0" lvl="0" marL="0" rtl="0" algn="l">
              <a:lnSpc>
                <a:spcPct val="100000"/>
              </a:lnSpc>
              <a:spcBef>
                <a:spcPts val="0"/>
              </a:spcBef>
              <a:spcAft>
                <a:spcPts val="0"/>
              </a:spcAft>
              <a:buNone/>
            </a:pPr>
            <a:r>
              <a:t/>
            </a:r>
            <a:endParaRPr b="1" sz="2200">
              <a:highlight>
                <a:srgbClr val="FFF2CC"/>
              </a:highlight>
              <a:latin typeface="EB Garamond"/>
              <a:ea typeface="EB Garamond"/>
              <a:cs typeface="EB Garamond"/>
              <a:sym typeface="EB Garamond"/>
            </a:endParaRPr>
          </a:p>
          <a:p>
            <a:pPr indent="0" lvl="0" marL="0" rtl="0" algn="l">
              <a:lnSpc>
                <a:spcPct val="100000"/>
              </a:lnSpc>
              <a:spcBef>
                <a:spcPts val="0"/>
              </a:spcBef>
              <a:spcAft>
                <a:spcPts val="0"/>
              </a:spcAft>
              <a:buNone/>
            </a:pPr>
            <a:r>
              <a:rPr b="1" lang="en" sz="2200">
                <a:highlight>
                  <a:srgbClr val="FFF2CC"/>
                </a:highlight>
                <a:latin typeface="EB Garamond"/>
                <a:ea typeface="EB Garamond"/>
                <a:cs typeface="EB Garamond"/>
                <a:sym typeface="EB Garamond"/>
              </a:rPr>
              <a:t> 2 </a:t>
            </a:r>
            <a:r>
              <a:rPr lang="en" sz="2200">
                <a:highlight>
                  <a:srgbClr val="FFF2CC"/>
                </a:highlight>
                <a:latin typeface="EB Garamond"/>
                <a:ea typeface="EB Garamond"/>
                <a:cs typeface="EB Garamond"/>
                <a:sym typeface="EB Garamond"/>
              </a:rPr>
              <a:t>-</a:t>
            </a:r>
            <a:r>
              <a:rPr lang="en" sz="2200">
                <a:latin typeface="EB Garamond"/>
                <a:ea typeface="EB Garamond"/>
                <a:cs typeface="EB Garamond"/>
                <a:sym typeface="EB Garamond"/>
              </a:rPr>
              <a:t> minor usability problem: fixing this is low priority</a:t>
            </a:r>
            <a:endParaRPr sz="2200">
              <a:latin typeface="EB Garamond"/>
              <a:ea typeface="EB Garamond"/>
              <a:cs typeface="EB Garamond"/>
              <a:sym typeface="EB Garamond"/>
            </a:endParaRPr>
          </a:p>
          <a:p>
            <a:pPr indent="0" lvl="0" marL="0" rtl="0" algn="l">
              <a:lnSpc>
                <a:spcPct val="100000"/>
              </a:lnSpc>
              <a:spcBef>
                <a:spcPts val="0"/>
              </a:spcBef>
              <a:spcAft>
                <a:spcPts val="0"/>
              </a:spcAft>
              <a:buNone/>
            </a:pPr>
            <a:r>
              <a:t/>
            </a:r>
            <a:endParaRPr b="1" sz="2200">
              <a:highlight>
                <a:srgbClr val="F9CB9C"/>
              </a:highlight>
              <a:latin typeface="EB Garamond"/>
              <a:ea typeface="EB Garamond"/>
              <a:cs typeface="EB Garamond"/>
              <a:sym typeface="EB Garamond"/>
            </a:endParaRPr>
          </a:p>
          <a:p>
            <a:pPr indent="0" lvl="0" marL="0" rtl="0" algn="l">
              <a:lnSpc>
                <a:spcPct val="100000"/>
              </a:lnSpc>
              <a:spcBef>
                <a:spcPts val="0"/>
              </a:spcBef>
              <a:spcAft>
                <a:spcPts val="0"/>
              </a:spcAft>
              <a:buNone/>
            </a:pPr>
            <a:r>
              <a:rPr b="1" lang="en" sz="2200">
                <a:highlight>
                  <a:srgbClr val="F9CB9C"/>
                </a:highlight>
                <a:latin typeface="EB Garamond"/>
                <a:ea typeface="EB Garamond"/>
                <a:cs typeface="EB Garamond"/>
                <a:sym typeface="EB Garamond"/>
              </a:rPr>
              <a:t> 3</a:t>
            </a:r>
            <a:r>
              <a:rPr lang="en" sz="2200">
                <a:highlight>
                  <a:srgbClr val="F9CB9C"/>
                </a:highlight>
                <a:latin typeface="EB Garamond"/>
                <a:ea typeface="EB Garamond"/>
                <a:cs typeface="EB Garamond"/>
                <a:sym typeface="EB Garamond"/>
              </a:rPr>
              <a:t> -</a:t>
            </a:r>
            <a:r>
              <a:rPr lang="en" sz="2200">
                <a:latin typeface="EB Garamond"/>
                <a:ea typeface="EB Garamond"/>
                <a:cs typeface="EB Garamond"/>
                <a:sym typeface="EB Garamond"/>
              </a:rPr>
              <a:t> major usability problem; important to fix so should be high priority</a:t>
            </a:r>
            <a:endParaRPr sz="2200">
              <a:latin typeface="EB Garamond"/>
              <a:ea typeface="EB Garamond"/>
              <a:cs typeface="EB Garamond"/>
              <a:sym typeface="EB Garamond"/>
            </a:endParaRPr>
          </a:p>
          <a:p>
            <a:pPr indent="0" lvl="0" marL="0" rtl="0" algn="l">
              <a:lnSpc>
                <a:spcPct val="100000"/>
              </a:lnSpc>
              <a:spcBef>
                <a:spcPts val="0"/>
              </a:spcBef>
              <a:spcAft>
                <a:spcPts val="0"/>
              </a:spcAft>
              <a:buNone/>
            </a:pPr>
            <a:r>
              <a:t/>
            </a:r>
            <a:endParaRPr b="1" sz="2200">
              <a:highlight>
                <a:srgbClr val="EA9999"/>
              </a:highlight>
              <a:latin typeface="EB Garamond"/>
              <a:ea typeface="EB Garamond"/>
              <a:cs typeface="EB Garamond"/>
              <a:sym typeface="EB Garamond"/>
            </a:endParaRPr>
          </a:p>
          <a:p>
            <a:pPr indent="0" lvl="0" marL="0" rtl="0" algn="l">
              <a:lnSpc>
                <a:spcPct val="100000"/>
              </a:lnSpc>
              <a:spcBef>
                <a:spcPts val="0"/>
              </a:spcBef>
              <a:spcAft>
                <a:spcPts val="0"/>
              </a:spcAft>
              <a:buNone/>
            </a:pPr>
            <a:r>
              <a:rPr b="1" lang="en" sz="2200">
                <a:highlight>
                  <a:srgbClr val="EA9999"/>
                </a:highlight>
                <a:latin typeface="EB Garamond"/>
                <a:ea typeface="EB Garamond"/>
                <a:cs typeface="EB Garamond"/>
                <a:sym typeface="EB Garamond"/>
              </a:rPr>
              <a:t> 4 </a:t>
            </a:r>
            <a:r>
              <a:rPr lang="en" sz="2200">
                <a:highlight>
                  <a:srgbClr val="EA9999"/>
                </a:highlight>
                <a:latin typeface="EB Garamond"/>
                <a:ea typeface="EB Garamond"/>
                <a:cs typeface="EB Garamond"/>
                <a:sym typeface="EB Garamond"/>
              </a:rPr>
              <a:t>-</a:t>
            </a:r>
            <a:r>
              <a:rPr lang="en" sz="2200">
                <a:latin typeface="EB Garamond"/>
                <a:ea typeface="EB Garamond"/>
                <a:cs typeface="EB Garamond"/>
                <a:sym typeface="EB Garamond"/>
              </a:rPr>
              <a:t> usability catastrophe; imperative to fix before product can be released</a:t>
            </a:r>
            <a:endParaRPr sz="2900">
              <a:latin typeface="EB Garamond"/>
              <a:ea typeface="EB Garamond"/>
              <a:cs typeface="EB Garamond"/>
              <a:sym typeface="EB 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1C4587"/>
                </a:solidFill>
                <a:latin typeface="EB Garamond"/>
                <a:ea typeface="EB Garamond"/>
                <a:cs typeface="EB Garamond"/>
                <a:sym typeface="EB Garamond"/>
              </a:rPr>
              <a:t>User control &amp; freedom</a:t>
            </a:r>
            <a:endParaRPr>
              <a:solidFill>
                <a:srgbClr val="1C458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Definition</a:t>
            </a:r>
            <a:endParaRPr>
              <a:latin typeface="EB Garamond"/>
              <a:ea typeface="EB Garamond"/>
              <a:cs typeface="EB Garamond"/>
              <a:sym typeface="EB Garamond"/>
            </a:endParaRPr>
          </a:p>
        </p:txBody>
      </p:sp>
      <p:sp>
        <p:nvSpPr>
          <p:cNvPr id="89" name="Google Shape;89;p18"/>
          <p:cNvSpPr txBox="1"/>
          <p:nvPr>
            <p:ph idx="1" type="body"/>
          </p:nvPr>
        </p:nvSpPr>
        <p:spPr>
          <a:xfrm>
            <a:off x="1033800" y="1900200"/>
            <a:ext cx="7076400" cy="134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EB Garamond"/>
                <a:ea typeface="EB Garamond"/>
                <a:cs typeface="EB Garamond"/>
                <a:sym typeface="EB Garamond"/>
              </a:rPr>
              <a:t>“Users often choose system functions by mistake and will need a clearly marked ‘emergency exit’ to leave the unwanted state without having to go through an extended dialogue. Support undo and redo.”</a:t>
            </a:r>
            <a:endParaRPr sz="2500">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9"/>
          <p:cNvSpPr/>
          <p:nvPr/>
        </p:nvSpPr>
        <p:spPr>
          <a:xfrm>
            <a:off x="2414825" y="2448475"/>
            <a:ext cx="2006100" cy="1386000"/>
          </a:xfrm>
          <a:prstGeom prst="wedgeRoundRectCallout">
            <a:avLst>
              <a:gd fmla="val -69498" name="adj1"/>
              <a:gd fmla="val -40675"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No clear method to skip adding classes</a:t>
            </a:r>
            <a:endParaRPr>
              <a:latin typeface="EB Garamond"/>
              <a:ea typeface="EB Garamond"/>
              <a:cs typeface="EB Garamond"/>
              <a:sym typeface="EB 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0"/>
          <p:cNvSpPr/>
          <p:nvPr/>
        </p:nvSpPr>
        <p:spPr>
          <a:xfrm>
            <a:off x="267650" y="2571750"/>
            <a:ext cx="1581600" cy="1006800"/>
          </a:xfrm>
          <a:prstGeom prst="wedgeRoundRectCallout">
            <a:avLst>
              <a:gd fmla="val 30863" name="adj1"/>
              <a:gd fmla="val -91016"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No way to manually enter class</a:t>
            </a:r>
            <a:endParaRPr>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1"/>
          <p:cNvSpPr/>
          <p:nvPr/>
        </p:nvSpPr>
        <p:spPr>
          <a:xfrm>
            <a:off x="983825" y="586750"/>
            <a:ext cx="2300400" cy="1085100"/>
          </a:xfrm>
          <a:prstGeom prst="wedgeRoundRectCallout">
            <a:avLst>
              <a:gd fmla="val 21003" name="adj1"/>
              <a:gd fmla="val 71284" name="adj2"/>
              <a:gd fmla="val 0" name="adj3"/>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EB Garamond"/>
                <a:ea typeface="EB Garamond"/>
                <a:cs typeface="EB Garamond"/>
                <a:sym typeface="EB Garamond"/>
              </a:rPr>
              <a:t>Can I go somewhere to see this meeting again</a:t>
            </a:r>
            <a:r>
              <a:rPr lang="en" sz="1500">
                <a:latin typeface="EB Garamond"/>
                <a:ea typeface="EB Garamond"/>
                <a:cs typeface="EB Garamond"/>
                <a:sym typeface="EB Garamond"/>
              </a:rPr>
              <a:t>?</a:t>
            </a:r>
            <a:endParaRPr sz="1500">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