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Amatic SC"/>
      <p:regular r:id="rId36"/>
      <p:bold r:id="rId37"/>
    </p:embeddedFont>
    <p:embeddedFont>
      <p:font typeface="Source Code Pro"/>
      <p:regular r:id="rId38"/>
      <p:bold r:id="rId39"/>
      <p:italic r:id="rId40"/>
      <p:boldItalic r:id="rId41"/>
    </p:embeddedFont>
    <p:embeddedFont>
      <p:font typeface="EB Garamond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CodePro-italic.fntdata"/><Relationship Id="rId20" Type="http://schemas.openxmlformats.org/officeDocument/2006/relationships/slide" Target="slides/slide15.xml"/><Relationship Id="rId42" Type="http://schemas.openxmlformats.org/officeDocument/2006/relationships/font" Target="fonts/EBGaramond-regular.fntdata"/><Relationship Id="rId41" Type="http://schemas.openxmlformats.org/officeDocument/2006/relationships/font" Target="fonts/SourceCodePro-boldItalic.fntdata"/><Relationship Id="rId22" Type="http://schemas.openxmlformats.org/officeDocument/2006/relationships/slide" Target="slides/slide17.xml"/><Relationship Id="rId44" Type="http://schemas.openxmlformats.org/officeDocument/2006/relationships/font" Target="fonts/EBGaramond-italic.fntdata"/><Relationship Id="rId21" Type="http://schemas.openxmlformats.org/officeDocument/2006/relationships/slide" Target="slides/slide16.xml"/><Relationship Id="rId43" Type="http://schemas.openxmlformats.org/officeDocument/2006/relationships/font" Target="fonts/EBGaramond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EBGaramon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AmaticSC-bold.fntdata"/><Relationship Id="rId14" Type="http://schemas.openxmlformats.org/officeDocument/2006/relationships/slide" Target="slides/slide9.xml"/><Relationship Id="rId36" Type="http://schemas.openxmlformats.org/officeDocument/2006/relationships/font" Target="fonts/AmaticSC-regular.fntdata"/><Relationship Id="rId17" Type="http://schemas.openxmlformats.org/officeDocument/2006/relationships/slide" Target="slides/slide12.xml"/><Relationship Id="rId39" Type="http://schemas.openxmlformats.org/officeDocument/2006/relationships/font" Target="fonts/SourceCodePro-bold.fntdata"/><Relationship Id="rId16" Type="http://schemas.openxmlformats.org/officeDocument/2006/relationships/slide" Target="slides/slide11.xml"/><Relationship Id="rId38" Type="http://schemas.openxmlformats.org/officeDocument/2006/relationships/font" Target="fonts/SourceCodePr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63a1a0762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b63a1a0762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Marissa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b30e6237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bb30e6237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Marissa</a:t>
            </a:r>
            <a:endParaRPr b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b30e6237a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b30e6237a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Marissa</a:t>
            </a:r>
            <a:endParaRPr b="1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bb30e6237a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bb30e6237a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Marissa</a:t>
            </a:r>
            <a:endParaRPr b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0bee6742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c0bee6742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Marissa</a:t>
            </a:r>
            <a:endParaRPr b="1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c0bee6742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c0bee6742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Marissa</a:t>
            </a:r>
            <a:endParaRPr b="1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0bee67420_3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0bee67420_3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Krupa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c0bee67420_3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c0bee67420_3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Krupa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c0bee67420_3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c0bee67420_3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Krupa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bb30e6237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bb30e6237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allison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63a1a076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63a1a076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Atira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bb30e6237a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bb30e6237a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c0bee67420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c0bee67420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bb30e6237a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bb30e6237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allison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b30e6237a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b30e6237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Nisha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bb30e6237a_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bb30e6237a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Nisha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bb30e6237a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bb30e6237a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Nisha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c0bee67420_5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c0bee67420_5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Nisha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bb30e6237a_3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bb30e6237a_3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Atira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bb30e6237a_3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bb30e6237a_3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Atira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bb30e6237a_3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bb30e6237a_3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Atira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b30e62b2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bb30e62b2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Atira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bb30e6237a_6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bb30e6237a_6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Anton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638872082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63887208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Atira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b30e6237a_3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bb30e6237a_3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Atira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b30e6237a_3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b30e6237a_3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Atira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63a1a076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63a1a076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Atira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b30e62b2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bb30e62b2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Anton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63a1a076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b63a1a076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Marissa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rive.google.com/file/d/1rsGsCo4bnobct-usL5P-VnDGx_6j5wWM/view" TargetMode="External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drive.google.com/file/d/1UrYlWs4vwxayHkeA59W7T7nYgVvdKRWn/view" TargetMode="External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drive.google.com/file/d/1-aK4l3ST_foiFqoe2V5Bflveb0ZV8t81/view" TargetMode="External"/><Relationship Id="rId4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drive.google.com/file/d/11IlUNjOXIkiM6_qE0r5QW6vDrlt4ovde/view" TargetMode="External"/><Relationship Id="rId4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409575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C4587"/>
                </a:solidFill>
                <a:latin typeface="EB Garamond"/>
                <a:ea typeface="EB Garamond"/>
                <a:cs typeface="EB Garamond"/>
                <a:sym typeface="EB Garamond"/>
              </a:rPr>
              <a:t>Timely Usability Testing</a:t>
            </a:r>
            <a:endParaRPr sz="4800">
              <a:solidFill>
                <a:srgbClr val="1C4587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EB Garamond"/>
                <a:ea typeface="EB Garamond"/>
                <a:cs typeface="EB Garamond"/>
                <a:sym typeface="EB Garamond"/>
              </a:rPr>
              <a:t>Atira, Marissa, Anton, Allison, Nisha, and Krupa</a:t>
            </a:r>
            <a:endParaRPr b="0"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58" name="Google Shape;58;p13"/>
          <p:cNvGrpSpPr/>
          <p:nvPr/>
        </p:nvGrpSpPr>
        <p:grpSpPr>
          <a:xfrm>
            <a:off x="146729" y="113408"/>
            <a:ext cx="1175496" cy="1192946"/>
            <a:chOff x="5025550" y="179203"/>
            <a:chExt cx="1503000" cy="1551900"/>
          </a:xfrm>
        </p:grpSpPr>
        <p:sp>
          <p:nvSpPr>
            <p:cNvPr id="59" name="Google Shape;59;p13"/>
            <p:cNvSpPr/>
            <p:nvPr/>
          </p:nvSpPr>
          <p:spPr>
            <a:xfrm>
              <a:off x="5025550" y="179203"/>
              <a:ext cx="1503000" cy="1551900"/>
            </a:xfrm>
            <a:prstGeom prst="ellipse">
              <a:avLst/>
            </a:prstGeom>
            <a:solidFill>
              <a:srgbClr val="FFBEDB"/>
            </a:solidFill>
            <a:ln cap="flat" cmpd="sng" w="285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5122650" y="279550"/>
              <a:ext cx="1308600" cy="1351200"/>
            </a:xfrm>
            <a:prstGeom prst="ellipse">
              <a:avLst/>
            </a:prstGeom>
            <a:solidFill>
              <a:srgbClr val="C6ADFF"/>
            </a:solidFill>
            <a:ln cap="flat" cmpd="sng" w="285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1" name="Google Shape;61;p13"/>
            <p:cNvCxnSpPr/>
            <p:nvPr/>
          </p:nvCxnSpPr>
          <p:spPr>
            <a:xfrm rot="10800000">
              <a:off x="5784725" y="572950"/>
              <a:ext cx="0" cy="4230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62" name="Google Shape;62;p13"/>
            <p:cNvCxnSpPr/>
            <p:nvPr/>
          </p:nvCxnSpPr>
          <p:spPr>
            <a:xfrm>
              <a:off x="5784725" y="998075"/>
              <a:ext cx="3810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63" name="Google Shape;63;p13"/>
            <p:cNvSpPr/>
            <p:nvPr/>
          </p:nvSpPr>
          <p:spPr>
            <a:xfrm>
              <a:off x="5729250" y="354100"/>
              <a:ext cx="95400" cy="95400"/>
            </a:xfrm>
            <a:prstGeom prst="ellipse">
              <a:avLst/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5211300" y="950375"/>
              <a:ext cx="95400" cy="95400"/>
            </a:xfrm>
            <a:prstGeom prst="ellipse">
              <a:avLst/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5729250" y="1430225"/>
              <a:ext cx="95400" cy="95400"/>
            </a:xfrm>
            <a:prstGeom prst="ellipse">
              <a:avLst/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6262750" y="950375"/>
              <a:ext cx="95400" cy="95400"/>
            </a:xfrm>
            <a:prstGeom prst="ellipse">
              <a:avLst/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6070325" y="572925"/>
              <a:ext cx="95400" cy="95400"/>
            </a:xfrm>
            <a:prstGeom prst="ellipse">
              <a:avLst/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5399875" y="1289350"/>
              <a:ext cx="95400" cy="95400"/>
            </a:xfrm>
            <a:prstGeom prst="ellipse">
              <a:avLst/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6118025" y="1289350"/>
              <a:ext cx="95400" cy="95400"/>
            </a:xfrm>
            <a:prstGeom prst="ellipse">
              <a:avLst/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5304475" y="572925"/>
              <a:ext cx="95400" cy="95400"/>
            </a:xfrm>
            <a:prstGeom prst="ellipse">
              <a:avLst/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311700" y="851513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Observations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575125" y="1804425"/>
            <a:ext cx="73896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3/3 participants navigated through and created a meeting fairly quickly (average task time of 38 seconds)</a:t>
            </a:r>
            <a:br>
              <a:rPr lang="en" sz="20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endParaRPr sz="20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Participant 3 commented that the layout reminded them of another scheduling app Calendly</a:t>
            </a:r>
            <a:endParaRPr sz="20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2" name="Google Shape;142;p22"/>
          <p:cNvSpPr/>
          <p:nvPr/>
        </p:nvSpPr>
        <p:spPr>
          <a:xfrm>
            <a:off x="0" y="-6600"/>
            <a:ext cx="9144000" cy="706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2"/>
          <p:cNvSpPr txBox="1"/>
          <p:nvPr>
            <p:ph idx="4294967295" type="subTitle"/>
          </p:nvPr>
        </p:nvSpPr>
        <p:spPr>
          <a:xfrm>
            <a:off x="193725" y="97475"/>
            <a:ext cx="85206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rgbClr val="073763"/>
                </a:solidFill>
                <a:latin typeface="EB Garamond"/>
                <a:ea typeface="EB Garamond"/>
                <a:cs typeface="EB Garamond"/>
                <a:sym typeface="EB Garamond"/>
              </a:rPr>
              <a:t>Task #1</a:t>
            </a:r>
            <a:r>
              <a:rPr lang="en" sz="2000">
                <a:solidFill>
                  <a:srgbClr val="073763"/>
                </a:solidFill>
                <a:latin typeface="EB Garamond"/>
                <a:ea typeface="EB Garamond"/>
                <a:cs typeface="EB Garamond"/>
                <a:sym typeface="EB Garamond"/>
              </a:rPr>
              <a:t>: Create a Meeting</a:t>
            </a:r>
            <a:endParaRPr sz="2000">
              <a:solidFill>
                <a:srgbClr val="07376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  <a:latin typeface="EB Garamond"/>
                <a:ea typeface="EB Garamond"/>
                <a:cs typeface="EB Garamond"/>
                <a:sym typeface="EB Garamond"/>
              </a:rPr>
              <a:t>Task 2: </a:t>
            </a:r>
            <a:endParaRPr sz="3000">
              <a:solidFill>
                <a:srgbClr val="1C4587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  <a:latin typeface="EB Garamond"/>
                <a:ea typeface="EB Garamond"/>
                <a:cs typeface="EB Garamond"/>
                <a:sym typeface="EB Garamond"/>
              </a:rPr>
              <a:t>Edit a meeting</a:t>
            </a:r>
            <a:endParaRPr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311700" y="65262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Observations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4" name="Google Shape;154;p24"/>
          <p:cNvSpPr/>
          <p:nvPr/>
        </p:nvSpPr>
        <p:spPr>
          <a:xfrm>
            <a:off x="0" y="-6600"/>
            <a:ext cx="9144000" cy="706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4"/>
          <p:cNvSpPr txBox="1"/>
          <p:nvPr>
            <p:ph idx="4294967295" type="subTitle"/>
          </p:nvPr>
        </p:nvSpPr>
        <p:spPr>
          <a:xfrm>
            <a:off x="193725" y="97475"/>
            <a:ext cx="8520600" cy="7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rgbClr val="073763"/>
                </a:solidFill>
                <a:latin typeface="EB Garamond"/>
                <a:ea typeface="EB Garamond"/>
                <a:cs typeface="EB Garamond"/>
                <a:sym typeface="EB Garamond"/>
              </a:rPr>
              <a:t>Task #2</a:t>
            </a:r>
            <a:r>
              <a:rPr lang="en" sz="2000">
                <a:solidFill>
                  <a:srgbClr val="073763"/>
                </a:solidFill>
                <a:latin typeface="EB Garamond"/>
                <a:ea typeface="EB Garamond"/>
                <a:cs typeface="EB Garamond"/>
                <a:sym typeface="EB Garamond"/>
              </a:rPr>
              <a:t>: Edit a meeting</a:t>
            </a:r>
            <a:endParaRPr sz="2000">
              <a:solidFill>
                <a:srgbClr val="07376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562575" y="1748250"/>
            <a:ext cx="75243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EB Garamond"/>
              <a:buChar char="●"/>
            </a:pPr>
            <a:r>
              <a:rPr lang="en" sz="2000">
                <a:latin typeface="EB Garamond"/>
                <a:ea typeface="EB Garamond"/>
                <a:cs typeface="EB Garamond"/>
                <a:sym typeface="EB Garamond"/>
              </a:rPr>
              <a:t>⅔ participants didn’t realize they could select multiple days and did so accidentally</a:t>
            </a:r>
            <a:endParaRPr sz="20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1 participant edited their meeting from the homepage and bypassed the Edit meeting link entirely, suggesting it is not salient enough</a:t>
            </a:r>
            <a:endParaRPr sz="20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type="title"/>
          </p:nvPr>
        </p:nvSpPr>
        <p:spPr>
          <a:xfrm>
            <a:off x="311700" y="69960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Problem #1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585975" y="1609525"/>
            <a:ext cx="31065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EB Garamond"/>
                <a:ea typeface="EB Garamond"/>
                <a:cs typeface="EB Garamond"/>
                <a:sym typeface="EB Garamond"/>
              </a:rPr>
              <a:t>The edit meeting link is not very clear, causing a user to navigate to the home page in order to edit a meeting</a:t>
            </a:r>
            <a:endParaRPr sz="20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accent1"/>
              </a:solidFill>
              <a:highlight>
                <a:srgbClr val="B6D7A8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accent1"/>
                </a:solidFill>
                <a:highlight>
                  <a:srgbClr val="B6D7A8"/>
                </a:highlight>
                <a:latin typeface="EB Garamond"/>
                <a:ea typeface="EB Garamond"/>
                <a:cs typeface="EB Garamond"/>
                <a:sym typeface="EB Garamond"/>
              </a:rPr>
              <a:t>Severity: </a:t>
            </a:r>
            <a:r>
              <a:rPr lang="en" sz="2000">
                <a:solidFill>
                  <a:schemeClr val="accent1"/>
                </a:solidFill>
                <a:highlight>
                  <a:srgbClr val="B6D7A8"/>
                </a:highlight>
                <a:latin typeface="EB Garamond"/>
                <a:ea typeface="EB Garamond"/>
                <a:cs typeface="EB Garamond"/>
                <a:sym typeface="EB Garamond"/>
              </a:rPr>
              <a:t>1</a:t>
            </a:r>
            <a:endParaRPr sz="2000">
              <a:solidFill>
                <a:schemeClr val="accent1"/>
              </a:solidFill>
              <a:highlight>
                <a:srgbClr val="B6D7A8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Solution</a:t>
            </a:r>
            <a:r>
              <a:rPr lang="en" sz="20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: </a:t>
            </a:r>
            <a:r>
              <a:rPr lang="en" sz="2000">
                <a:latin typeface="EB Garamond"/>
                <a:ea typeface="EB Garamond"/>
                <a:cs typeface="EB Garamond"/>
                <a:sym typeface="EB Garamond"/>
              </a:rPr>
              <a:t>Use larger font, make it an interactable button rather than a hyperlink</a:t>
            </a:r>
            <a:endParaRPr sz="20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3" name="Google Shape;163;p25"/>
          <p:cNvSpPr/>
          <p:nvPr/>
        </p:nvSpPr>
        <p:spPr>
          <a:xfrm>
            <a:off x="0" y="-6600"/>
            <a:ext cx="9144000" cy="706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5"/>
          <p:cNvSpPr txBox="1"/>
          <p:nvPr>
            <p:ph idx="4294967295" type="subTitle"/>
          </p:nvPr>
        </p:nvSpPr>
        <p:spPr>
          <a:xfrm>
            <a:off x="193725" y="97475"/>
            <a:ext cx="8520600" cy="4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rgbClr val="073763"/>
                </a:solidFill>
                <a:latin typeface="EB Garamond"/>
                <a:ea typeface="EB Garamond"/>
                <a:cs typeface="EB Garamond"/>
                <a:sym typeface="EB Garamond"/>
              </a:rPr>
              <a:t>Task #2</a:t>
            </a:r>
            <a:r>
              <a:rPr lang="en" sz="2000">
                <a:solidFill>
                  <a:srgbClr val="073763"/>
                </a:solidFill>
                <a:latin typeface="EB Garamond"/>
                <a:ea typeface="EB Garamond"/>
                <a:cs typeface="EB Garamond"/>
                <a:sym typeface="EB Garamond"/>
              </a:rPr>
              <a:t>: Edit a meeting</a:t>
            </a:r>
            <a:endParaRPr sz="2000">
              <a:solidFill>
                <a:srgbClr val="07376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65" name="Google Shape;16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4626" y="1030550"/>
            <a:ext cx="4238900" cy="361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311700" y="69960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Problem #2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1" name="Google Shape;171;p26"/>
          <p:cNvSpPr txBox="1"/>
          <p:nvPr/>
        </p:nvSpPr>
        <p:spPr>
          <a:xfrm>
            <a:off x="585975" y="1609525"/>
            <a:ext cx="31065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EB Garamond"/>
                <a:ea typeface="EB Garamond"/>
                <a:cs typeface="EB Garamond"/>
                <a:sym typeface="EB Garamond"/>
              </a:rPr>
              <a:t>The option to select multiple days when creating a meeting is unclear to users.</a:t>
            </a:r>
            <a:endParaRPr sz="20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accent1"/>
              </a:solidFill>
              <a:highlight>
                <a:srgbClr val="B6D7A8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accent1"/>
                </a:solidFill>
                <a:highlight>
                  <a:srgbClr val="F9CB9C"/>
                </a:highlight>
                <a:latin typeface="EB Garamond"/>
                <a:ea typeface="EB Garamond"/>
                <a:cs typeface="EB Garamond"/>
                <a:sym typeface="EB Garamond"/>
              </a:rPr>
              <a:t>Severity: </a:t>
            </a:r>
            <a:r>
              <a:rPr lang="en" sz="2000">
                <a:solidFill>
                  <a:schemeClr val="accent1"/>
                </a:solidFill>
                <a:highlight>
                  <a:srgbClr val="F9CB9C"/>
                </a:highlight>
                <a:latin typeface="EB Garamond"/>
                <a:ea typeface="EB Garamond"/>
                <a:cs typeface="EB Garamond"/>
                <a:sym typeface="EB Garamond"/>
              </a:rPr>
              <a:t>3</a:t>
            </a:r>
            <a:endParaRPr sz="2000">
              <a:solidFill>
                <a:schemeClr val="accent1"/>
              </a:solidFill>
              <a:highlight>
                <a:srgbClr val="F9CB9C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Solutio</a:t>
            </a:r>
            <a:r>
              <a:rPr i="1" lang="en" sz="20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n</a:t>
            </a:r>
            <a:r>
              <a:rPr lang="en" sz="20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: </a:t>
            </a:r>
            <a:r>
              <a:rPr lang="en" sz="2000">
                <a:latin typeface="EB Garamond"/>
                <a:ea typeface="EB Garamond"/>
                <a:cs typeface="EB Garamond"/>
                <a:sym typeface="EB Garamond"/>
              </a:rPr>
              <a:t>Change “What dates are possibilities?” to “What date(s) are possibilities?”</a:t>
            </a:r>
            <a:endParaRPr sz="20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2" name="Google Shape;172;p26"/>
          <p:cNvSpPr/>
          <p:nvPr/>
        </p:nvSpPr>
        <p:spPr>
          <a:xfrm>
            <a:off x="0" y="-6600"/>
            <a:ext cx="9144000" cy="706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6"/>
          <p:cNvSpPr txBox="1"/>
          <p:nvPr>
            <p:ph idx="4294967295" type="subTitle"/>
          </p:nvPr>
        </p:nvSpPr>
        <p:spPr>
          <a:xfrm>
            <a:off x="193725" y="97475"/>
            <a:ext cx="8520600" cy="4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rgbClr val="073763"/>
                </a:solidFill>
                <a:latin typeface="EB Garamond"/>
                <a:ea typeface="EB Garamond"/>
                <a:cs typeface="EB Garamond"/>
                <a:sym typeface="EB Garamond"/>
              </a:rPr>
              <a:t>Task #2</a:t>
            </a:r>
            <a:r>
              <a:rPr lang="en" sz="2000">
                <a:solidFill>
                  <a:srgbClr val="073763"/>
                </a:solidFill>
                <a:latin typeface="EB Garamond"/>
                <a:ea typeface="EB Garamond"/>
                <a:cs typeface="EB Garamond"/>
                <a:sym typeface="EB Garamond"/>
              </a:rPr>
              <a:t>: Edit a meeting</a:t>
            </a:r>
            <a:endParaRPr sz="2000">
              <a:solidFill>
                <a:srgbClr val="07376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74" name="Google Shape;174;p26" title="P1_Trim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0600" y="1154387"/>
            <a:ext cx="4743725" cy="35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type="title"/>
          </p:nvPr>
        </p:nvSpPr>
        <p:spPr>
          <a:xfrm>
            <a:off x="311700" y="69960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Problem #3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80" name="Google Shape;180;p27"/>
          <p:cNvSpPr txBox="1"/>
          <p:nvPr/>
        </p:nvSpPr>
        <p:spPr>
          <a:xfrm>
            <a:off x="585975" y="1609525"/>
            <a:ext cx="31065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EB Garamond"/>
                <a:ea typeface="EB Garamond"/>
                <a:cs typeface="EB Garamond"/>
                <a:sym typeface="EB Garamond"/>
              </a:rPr>
              <a:t>When going back to edit the meeting, the old meeting dates are not saved, forcing users to have to remember what they were.</a:t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accent1"/>
              </a:solidFill>
              <a:highlight>
                <a:srgbClr val="B6D7A8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accent1"/>
                </a:solidFill>
                <a:highlight>
                  <a:srgbClr val="F9CB9C"/>
                </a:highlight>
                <a:latin typeface="EB Garamond"/>
                <a:ea typeface="EB Garamond"/>
                <a:cs typeface="EB Garamond"/>
                <a:sym typeface="EB Garamond"/>
              </a:rPr>
              <a:t>Severity: </a:t>
            </a:r>
            <a:r>
              <a:rPr lang="en" sz="2000">
                <a:solidFill>
                  <a:schemeClr val="accent1"/>
                </a:solidFill>
                <a:highlight>
                  <a:srgbClr val="F9CB9C"/>
                </a:highlight>
                <a:latin typeface="EB Garamond"/>
                <a:ea typeface="EB Garamond"/>
                <a:cs typeface="EB Garamond"/>
                <a:sym typeface="EB Garamond"/>
              </a:rPr>
              <a:t>3</a:t>
            </a:r>
            <a:endParaRPr sz="2000">
              <a:solidFill>
                <a:schemeClr val="accent1"/>
              </a:solidFill>
              <a:highlight>
                <a:srgbClr val="F9CB9C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Solution</a:t>
            </a:r>
            <a:r>
              <a:rPr lang="en" sz="20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: </a:t>
            </a:r>
            <a:r>
              <a:rPr lang="en" sz="2000">
                <a:latin typeface="EB Garamond"/>
                <a:ea typeface="EB Garamond"/>
                <a:cs typeface="EB Garamond"/>
                <a:sym typeface="EB Garamond"/>
              </a:rPr>
              <a:t>Make the previously selected dates visible on the calendar</a:t>
            </a:r>
            <a:endParaRPr sz="20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81" name="Google Shape;181;p27"/>
          <p:cNvSpPr/>
          <p:nvPr/>
        </p:nvSpPr>
        <p:spPr>
          <a:xfrm>
            <a:off x="0" y="-6600"/>
            <a:ext cx="9144000" cy="706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7"/>
          <p:cNvSpPr txBox="1"/>
          <p:nvPr>
            <p:ph idx="4294967295" type="subTitle"/>
          </p:nvPr>
        </p:nvSpPr>
        <p:spPr>
          <a:xfrm>
            <a:off x="193725" y="97475"/>
            <a:ext cx="8520600" cy="4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rgbClr val="073763"/>
                </a:solidFill>
                <a:latin typeface="EB Garamond"/>
                <a:ea typeface="EB Garamond"/>
                <a:cs typeface="EB Garamond"/>
                <a:sym typeface="EB Garamond"/>
              </a:rPr>
              <a:t>Task #2</a:t>
            </a:r>
            <a:r>
              <a:rPr lang="en" sz="2000">
                <a:solidFill>
                  <a:srgbClr val="073763"/>
                </a:solidFill>
                <a:latin typeface="EB Garamond"/>
                <a:ea typeface="EB Garamond"/>
                <a:cs typeface="EB Garamond"/>
                <a:sym typeface="EB Garamond"/>
              </a:rPr>
              <a:t>: Edit a meeting</a:t>
            </a:r>
            <a:endParaRPr sz="2000">
              <a:solidFill>
                <a:srgbClr val="07376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83" name="Google Shape;183;p27" title="P2 Trim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5092" y="1131850"/>
            <a:ext cx="4819234" cy="36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  <a:latin typeface="EB Garamond"/>
                <a:ea typeface="EB Garamond"/>
                <a:cs typeface="EB Garamond"/>
                <a:sym typeface="EB Garamond"/>
              </a:rPr>
              <a:t>Task 3: Sharing a Meeting with Group Members</a:t>
            </a:r>
            <a:endParaRPr sz="3000">
              <a:solidFill>
                <a:srgbClr val="1C4587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/>
          <p:nvPr>
            <p:ph type="title"/>
          </p:nvPr>
        </p:nvSpPr>
        <p:spPr>
          <a:xfrm>
            <a:off x="254225" y="968100"/>
            <a:ext cx="4587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Quantitative Data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94" name="Google Shape;194;p29"/>
          <p:cNvSpPr txBox="1"/>
          <p:nvPr/>
        </p:nvSpPr>
        <p:spPr>
          <a:xfrm>
            <a:off x="514125" y="1933525"/>
            <a:ext cx="73896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●"/>
            </a:pPr>
            <a:r>
              <a:rPr lang="en" sz="20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Task Success Rate — 100%</a:t>
            </a:r>
            <a:endParaRPr sz="20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●"/>
            </a:pPr>
            <a:r>
              <a:rPr lang="en" sz="20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Average Task Time — 9.63 seconds</a:t>
            </a:r>
            <a:endParaRPr sz="20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●"/>
            </a:pPr>
            <a:r>
              <a:rPr lang="en" sz="20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Average SEQ score — 5</a:t>
            </a:r>
            <a:endParaRPr sz="20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There were no observations made. All participants were able to complete the task with ease.</a:t>
            </a:r>
            <a:endParaRPr sz="20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95" name="Google Shape;195;p29"/>
          <p:cNvSpPr/>
          <p:nvPr/>
        </p:nvSpPr>
        <p:spPr>
          <a:xfrm>
            <a:off x="0" y="-6600"/>
            <a:ext cx="9144000" cy="706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9"/>
          <p:cNvSpPr txBox="1"/>
          <p:nvPr>
            <p:ph idx="4294967295" type="subTitle"/>
          </p:nvPr>
        </p:nvSpPr>
        <p:spPr>
          <a:xfrm>
            <a:off x="193725" y="97475"/>
            <a:ext cx="8520600" cy="7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rgbClr val="073763"/>
                </a:solidFill>
                <a:latin typeface="EB Garamond"/>
                <a:ea typeface="EB Garamond"/>
                <a:cs typeface="EB Garamond"/>
                <a:sym typeface="EB Garamond"/>
              </a:rPr>
              <a:t>Task #3: </a:t>
            </a:r>
            <a:r>
              <a:rPr lang="en" sz="2000">
                <a:solidFill>
                  <a:srgbClr val="073763"/>
                </a:solidFill>
                <a:latin typeface="EB Garamond"/>
                <a:ea typeface="EB Garamond"/>
                <a:cs typeface="EB Garamond"/>
                <a:sym typeface="EB Garamond"/>
              </a:rPr>
              <a:t>Sharing a Meeting with Group Members</a:t>
            </a:r>
            <a:endParaRPr sz="2000">
              <a:solidFill>
                <a:srgbClr val="07376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/>
          <p:nvPr>
            <p:ph type="title"/>
          </p:nvPr>
        </p:nvSpPr>
        <p:spPr>
          <a:xfrm>
            <a:off x="311700" y="8555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Problem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2" name="Google Shape;202;p30"/>
          <p:cNvSpPr txBox="1"/>
          <p:nvPr/>
        </p:nvSpPr>
        <p:spPr>
          <a:xfrm>
            <a:off x="311700" y="1656550"/>
            <a:ext cx="52956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EB Garamond"/>
                <a:ea typeface="EB Garamond"/>
                <a:cs typeface="EB Garamond"/>
                <a:sym typeface="EB Garamond"/>
              </a:rPr>
              <a:t>Participants did not have a problem with this (and this was changed after the usability testing) but we found that the copy link option was difficult to locate </a:t>
            </a:r>
            <a:r>
              <a:rPr lang="en" sz="2000">
                <a:latin typeface="EB Garamond"/>
                <a:ea typeface="EB Garamond"/>
                <a:cs typeface="EB Garamond"/>
                <a:sym typeface="EB Garamond"/>
              </a:rPr>
              <a:t>in the review responses page.</a:t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i="1" sz="2000">
              <a:solidFill>
                <a:schemeClr val="accent1"/>
              </a:solidFill>
              <a:highlight>
                <a:srgbClr val="FFE599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accent1"/>
                </a:solidFill>
                <a:highlight>
                  <a:srgbClr val="FFE599"/>
                </a:highlight>
                <a:latin typeface="EB Garamond"/>
                <a:ea typeface="EB Garamond"/>
                <a:cs typeface="EB Garamond"/>
                <a:sym typeface="EB Garamond"/>
              </a:rPr>
              <a:t>Severity: </a:t>
            </a:r>
            <a:r>
              <a:rPr lang="en" sz="2000">
                <a:solidFill>
                  <a:schemeClr val="accent1"/>
                </a:solidFill>
                <a:highlight>
                  <a:srgbClr val="FFE599"/>
                </a:highlight>
                <a:latin typeface="EB Garamond"/>
                <a:ea typeface="EB Garamond"/>
                <a:cs typeface="EB Garamond"/>
                <a:sym typeface="EB Garamond"/>
              </a:rPr>
              <a:t>2</a:t>
            </a:r>
            <a:endParaRPr sz="2000">
              <a:solidFill>
                <a:schemeClr val="accent1"/>
              </a:solidFill>
              <a:highlight>
                <a:srgbClr val="FFE599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Solution: </a:t>
            </a:r>
            <a:r>
              <a:rPr lang="en" sz="2000">
                <a:latin typeface="EB Garamond"/>
                <a:ea typeface="EB Garamond"/>
                <a:cs typeface="EB Garamond"/>
                <a:sym typeface="EB Garamond"/>
              </a:rPr>
              <a:t>Make the copy link button more salient. Possibly put it into a rectangular button, make it a different color, or place it in an empty area away from text in order to highlight that it’s there.</a:t>
            </a:r>
            <a:endParaRPr sz="20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3" name="Google Shape;203;p30"/>
          <p:cNvSpPr/>
          <p:nvPr/>
        </p:nvSpPr>
        <p:spPr>
          <a:xfrm>
            <a:off x="0" y="-6600"/>
            <a:ext cx="9144000" cy="706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0"/>
          <p:cNvSpPr txBox="1"/>
          <p:nvPr>
            <p:ph idx="4294967295" type="subTitle"/>
          </p:nvPr>
        </p:nvSpPr>
        <p:spPr>
          <a:xfrm>
            <a:off x="193725" y="97475"/>
            <a:ext cx="8520600" cy="7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rgbClr val="073763"/>
                </a:solidFill>
                <a:latin typeface="EB Garamond"/>
                <a:ea typeface="EB Garamond"/>
                <a:cs typeface="EB Garamond"/>
                <a:sym typeface="EB Garamond"/>
              </a:rPr>
              <a:t>Task #3: </a:t>
            </a:r>
            <a:r>
              <a:rPr lang="en" sz="2000">
                <a:solidFill>
                  <a:srgbClr val="073763"/>
                </a:solidFill>
                <a:latin typeface="EB Garamond"/>
                <a:ea typeface="EB Garamond"/>
                <a:cs typeface="EB Garamond"/>
                <a:sym typeface="EB Garamond"/>
              </a:rPr>
              <a:t>Sharing a Meeting with Group Members</a:t>
            </a:r>
            <a:endParaRPr sz="2000">
              <a:solidFill>
                <a:srgbClr val="07376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05" name="Google Shape;20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1600" y="1577025"/>
            <a:ext cx="2672400" cy="279806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0"/>
          <p:cNvSpPr/>
          <p:nvPr/>
        </p:nvSpPr>
        <p:spPr>
          <a:xfrm>
            <a:off x="5279950" y="855550"/>
            <a:ext cx="1500900" cy="1068300"/>
          </a:xfrm>
          <a:prstGeom prst="wedgeRoundRectCallout">
            <a:avLst>
              <a:gd fmla="val 44512" name="adj1"/>
              <a:gd fmla="val 79413" name="adj2"/>
              <a:gd fmla="val 0" name="adj3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Not obvious or salient enough, confused users might ignore this.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  <a:latin typeface="EB Garamond"/>
                <a:ea typeface="EB Garamond"/>
                <a:cs typeface="EB Garamond"/>
                <a:sym typeface="EB Garamond"/>
              </a:rPr>
              <a:t>Task 4: </a:t>
            </a:r>
            <a:endParaRPr sz="3000">
              <a:solidFill>
                <a:srgbClr val="1C4587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  <a:latin typeface="EB Garamond"/>
                <a:ea typeface="EB Garamond"/>
                <a:cs typeface="EB Garamond"/>
                <a:sym typeface="EB Garamond"/>
              </a:rPr>
              <a:t>Responding to a meeting</a:t>
            </a:r>
            <a:endParaRPr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Overview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EB Garamond"/>
              <a:buChar char="●"/>
            </a:pPr>
            <a:r>
              <a:rPr lang="en" sz="22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6 usability tasks, 3 participants</a:t>
            </a:r>
            <a:endParaRPr sz="22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EB Garamond"/>
              <a:buChar char="●"/>
            </a:pPr>
            <a:r>
              <a:rPr lang="en" sz="22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Quantitative metrics + data</a:t>
            </a:r>
            <a:endParaRPr sz="22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EB Garamond"/>
              <a:buChar char="●"/>
            </a:pPr>
            <a:r>
              <a:rPr lang="en" sz="22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Severity ratings</a:t>
            </a:r>
            <a:endParaRPr sz="22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EB Garamond"/>
              <a:buChar char="●"/>
            </a:pPr>
            <a:r>
              <a:rPr lang="en" sz="22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Task observations, additional problems + solutions</a:t>
            </a:r>
            <a:endParaRPr sz="22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77" name="Google Shape;77;p14"/>
          <p:cNvGrpSpPr/>
          <p:nvPr/>
        </p:nvGrpSpPr>
        <p:grpSpPr>
          <a:xfrm>
            <a:off x="7339875" y="3533600"/>
            <a:ext cx="643475" cy="231950"/>
            <a:chOff x="2687725" y="382000"/>
            <a:chExt cx="643475" cy="231950"/>
          </a:xfrm>
        </p:grpSpPr>
        <p:grpSp>
          <p:nvGrpSpPr>
            <p:cNvPr id="78" name="Google Shape;78;p14"/>
            <p:cNvGrpSpPr/>
            <p:nvPr/>
          </p:nvGrpSpPr>
          <p:grpSpPr>
            <a:xfrm>
              <a:off x="2687725" y="382000"/>
              <a:ext cx="643475" cy="122700"/>
              <a:chOff x="2687725" y="382000"/>
              <a:chExt cx="643475" cy="122700"/>
            </a:xfrm>
          </p:grpSpPr>
          <p:sp>
            <p:nvSpPr>
              <p:cNvPr id="79" name="Google Shape;79;p14"/>
              <p:cNvSpPr/>
              <p:nvPr/>
            </p:nvSpPr>
            <p:spPr>
              <a:xfrm>
                <a:off x="2687725" y="382000"/>
                <a:ext cx="122700" cy="122700"/>
              </a:xfrm>
              <a:prstGeom prst="ellipse">
                <a:avLst/>
              </a:prstGeom>
              <a:solidFill>
                <a:srgbClr val="9900FF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14"/>
              <p:cNvSpPr/>
              <p:nvPr/>
            </p:nvSpPr>
            <p:spPr>
              <a:xfrm>
                <a:off x="3208500" y="382000"/>
                <a:ext cx="122700" cy="122700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1" name="Google Shape;81;p14"/>
            <p:cNvSpPr/>
            <p:nvPr/>
          </p:nvSpPr>
          <p:spPr>
            <a:xfrm>
              <a:off x="2903100" y="491150"/>
              <a:ext cx="112050" cy="122800"/>
            </a:xfrm>
            <a:custGeom>
              <a:rect b="b" l="l" r="r" t="t"/>
              <a:pathLst>
                <a:path extrusionOk="0" h="4912" w="4482">
                  <a:moveTo>
                    <a:pt x="4482" y="0"/>
                  </a:moveTo>
                  <a:cubicBezTo>
                    <a:pt x="2947" y="768"/>
                    <a:pt x="659" y="1101"/>
                    <a:pt x="116" y="2729"/>
                  </a:cubicBezTo>
                  <a:cubicBezTo>
                    <a:pt x="-348" y="4120"/>
                    <a:pt x="2469" y="4912"/>
                    <a:pt x="3936" y="4912"/>
                  </a:cubicBezTo>
                </a:path>
              </a:pathLst>
            </a:cu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82" name="Google Shape;82;p14"/>
          <p:cNvSpPr/>
          <p:nvPr/>
        </p:nvSpPr>
        <p:spPr>
          <a:xfrm>
            <a:off x="7256348" y="3301675"/>
            <a:ext cx="1065825" cy="899725"/>
          </a:xfrm>
          <a:custGeom>
            <a:rect b="b" l="l" r="r" t="t"/>
            <a:pathLst>
              <a:path extrusionOk="0" h="35989" w="42633">
                <a:moveTo>
                  <a:pt x="5523" y="0"/>
                </a:moveTo>
                <a:cubicBezTo>
                  <a:pt x="392" y="1708"/>
                  <a:pt x="66" y="9872"/>
                  <a:pt x="66" y="15280"/>
                </a:cubicBezTo>
                <a:cubicBezTo>
                  <a:pt x="66" y="21502"/>
                  <a:pt x="-198" y="29836"/>
                  <a:pt x="4978" y="33289"/>
                </a:cubicBezTo>
                <a:cubicBezTo>
                  <a:pt x="16247" y="40806"/>
                  <a:pt x="42633" y="31555"/>
                  <a:pt x="42633" y="18009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Google Shape;83;p14"/>
          <p:cNvSpPr/>
          <p:nvPr/>
        </p:nvSpPr>
        <p:spPr>
          <a:xfrm>
            <a:off x="8322175" y="3491095"/>
            <a:ext cx="163100" cy="369950"/>
          </a:xfrm>
          <a:custGeom>
            <a:rect b="b" l="l" r="r" t="t"/>
            <a:pathLst>
              <a:path extrusionOk="0" h="14798" w="6524">
                <a:moveTo>
                  <a:pt x="1092" y="3337"/>
                </a:moveTo>
                <a:cubicBezTo>
                  <a:pt x="1546" y="1520"/>
                  <a:pt x="5411" y="-1167"/>
                  <a:pt x="6003" y="609"/>
                </a:cubicBezTo>
                <a:cubicBezTo>
                  <a:pt x="7628" y="5481"/>
                  <a:pt x="4593" y="12501"/>
                  <a:pt x="0" y="14798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Google Shape;84;p14"/>
          <p:cNvSpPr/>
          <p:nvPr/>
        </p:nvSpPr>
        <p:spPr>
          <a:xfrm>
            <a:off x="7394425" y="3190628"/>
            <a:ext cx="982325" cy="491675"/>
          </a:xfrm>
          <a:custGeom>
            <a:rect b="b" l="l" r="r" t="t"/>
            <a:pathLst>
              <a:path extrusionOk="0" h="19667" w="39293">
                <a:moveTo>
                  <a:pt x="0" y="4442"/>
                </a:moveTo>
                <a:cubicBezTo>
                  <a:pt x="7297" y="4442"/>
                  <a:pt x="14751" y="7850"/>
                  <a:pt x="21830" y="6079"/>
                </a:cubicBezTo>
                <a:cubicBezTo>
                  <a:pt x="25159" y="5246"/>
                  <a:pt x="28136" y="-1807"/>
                  <a:pt x="30561" y="622"/>
                </a:cubicBezTo>
                <a:cubicBezTo>
                  <a:pt x="34932" y="5001"/>
                  <a:pt x="30016" y="12989"/>
                  <a:pt x="30016" y="19176"/>
                </a:cubicBezTo>
                <a:cubicBezTo>
                  <a:pt x="30016" y="20103"/>
                  <a:pt x="32088" y="19286"/>
                  <a:pt x="32744" y="18631"/>
                </a:cubicBezTo>
                <a:cubicBezTo>
                  <a:pt x="34600" y="16777"/>
                  <a:pt x="37438" y="16120"/>
                  <a:pt x="39293" y="14265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Google Shape;85;p14"/>
          <p:cNvSpPr/>
          <p:nvPr/>
        </p:nvSpPr>
        <p:spPr>
          <a:xfrm>
            <a:off x="7034726" y="2909291"/>
            <a:ext cx="2109275" cy="1533575"/>
          </a:xfrm>
          <a:custGeom>
            <a:rect b="b" l="l" r="r" t="t"/>
            <a:pathLst>
              <a:path extrusionOk="0" h="61343" w="84371">
                <a:moveTo>
                  <a:pt x="8386" y="21428"/>
                </a:moveTo>
                <a:cubicBezTo>
                  <a:pt x="8386" y="17539"/>
                  <a:pt x="8412" y="13204"/>
                  <a:pt x="10569" y="9968"/>
                </a:cubicBezTo>
                <a:cubicBezTo>
                  <a:pt x="13232" y="5972"/>
                  <a:pt x="19109" y="5481"/>
                  <a:pt x="23666" y="3964"/>
                </a:cubicBezTo>
                <a:cubicBezTo>
                  <a:pt x="31330" y="1412"/>
                  <a:pt x="39841" y="-1270"/>
                  <a:pt x="47678" y="690"/>
                </a:cubicBezTo>
                <a:cubicBezTo>
                  <a:pt x="56062" y="2787"/>
                  <a:pt x="67319" y="5590"/>
                  <a:pt x="70053" y="13788"/>
                </a:cubicBezTo>
                <a:cubicBezTo>
                  <a:pt x="72416" y="20872"/>
                  <a:pt x="69336" y="28918"/>
                  <a:pt x="71145" y="36163"/>
                </a:cubicBezTo>
                <a:cubicBezTo>
                  <a:pt x="72416" y="41254"/>
                  <a:pt x="85272" y="39749"/>
                  <a:pt x="84242" y="44894"/>
                </a:cubicBezTo>
                <a:cubicBezTo>
                  <a:pt x="80719" y="62494"/>
                  <a:pt x="50892" y="61266"/>
                  <a:pt x="32943" y="61266"/>
                </a:cubicBezTo>
                <a:cubicBezTo>
                  <a:pt x="24299" y="61266"/>
                  <a:pt x="15494" y="60181"/>
                  <a:pt x="7294" y="57446"/>
                </a:cubicBezTo>
                <a:cubicBezTo>
                  <a:pt x="4746" y="56596"/>
                  <a:pt x="1048" y="56174"/>
                  <a:pt x="200" y="53626"/>
                </a:cubicBezTo>
                <a:cubicBezTo>
                  <a:pt x="-600" y="51222"/>
                  <a:pt x="4891" y="51699"/>
                  <a:pt x="7294" y="50897"/>
                </a:cubicBezTo>
                <a:cubicBezTo>
                  <a:pt x="9071" y="50304"/>
                  <a:pt x="8698" y="47309"/>
                  <a:pt x="10023" y="45986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Google Shape;86;p14"/>
          <p:cNvSpPr/>
          <p:nvPr/>
        </p:nvSpPr>
        <p:spPr>
          <a:xfrm>
            <a:off x="7441228" y="3892274"/>
            <a:ext cx="345642" cy="188220"/>
          </a:xfrm>
          <a:custGeom>
            <a:rect b="b" l="l" r="r" t="t"/>
            <a:pathLst>
              <a:path extrusionOk="0" h="11269" w="20694">
                <a:moveTo>
                  <a:pt x="3996" y="6649"/>
                </a:moveTo>
                <a:cubicBezTo>
                  <a:pt x="2010" y="5656"/>
                  <a:pt x="-527" y="3298"/>
                  <a:pt x="176" y="1192"/>
                </a:cubicBezTo>
                <a:cubicBezTo>
                  <a:pt x="1218" y="-1933"/>
                  <a:pt x="6705" y="2283"/>
                  <a:pt x="9999" y="2283"/>
                </a:cubicBezTo>
                <a:cubicBezTo>
                  <a:pt x="13460" y="2283"/>
                  <a:pt x="19273" y="-1546"/>
                  <a:pt x="20368" y="1737"/>
                </a:cubicBezTo>
                <a:cubicBezTo>
                  <a:pt x="21673" y="5649"/>
                  <a:pt x="16183" y="10014"/>
                  <a:pt x="12182" y="11015"/>
                </a:cubicBezTo>
                <a:cubicBezTo>
                  <a:pt x="8119" y="12031"/>
                  <a:pt x="1813" y="8108"/>
                  <a:pt x="1813" y="3920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" name="Google Shape;87;p14"/>
          <p:cNvSpPr/>
          <p:nvPr/>
        </p:nvSpPr>
        <p:spPr>
          <a:xfrm>
            <a:off x="7677900" y="4174825"/>
            <a:ext cx="290675" cy="268052"/>
          </a:xfrm>
          <a:custGeom>
            <a:rect b="b" l="l" r="r" t="t"/>
            <a:pathLst>
              <a:path extrusionOk="0" h="13860" w="11627">
                <a:moveTo>
                  <a:pt x="122" y="1638"/>
                </a:moveTo>
                <a:cubicBezTo>
                  <a:pt x="122" y="4917"/>
                  <a:pt x="-368" y="8350"/>
                  <a:pt x="668" y="11461"/>
                </a:cubicBezTo>
                <a:cubicBezTo>
                  <a:pt x="1603" y="14270"/>
                  <a:pt x="6590" y="14035"/>
                  <a:pt x="9399" y="13098"/>
                </a:cubicBezTo>
                <a:cubicBezTo>
                  <a:pt x="13555" y="11712"/>
                  <a:pt x="10491" y="4381"/>
                  <a:pt x="10491" y="0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Google Shape;88;p14"/>
          <p:cNvSpPr/>
          <p:nvPr/>
        </p:nvSpPr>
        <p:spPr>
          <a:xfrm>
            <a:off x="7968575" y="4403100"/>
            <a:ext cx="1147175" cy="463850"/>
          </a:xfrm>
          <a:custGeom>
            <a:rect b="b" l="l" r="r" t="t"/>
            <a:pathLst>
              <a:path extrusionOk="0" h="18554" w="45887">
                <a:moveTo>
                  <a:pt x="0" y="0"/>
                </a:moveTo>
                <a:cubicBezTo>
                  <a:pt x="9322" y="0"/>
                  <a:pt x="17896" y="5240"/>
                  <a:pt x="26741" y="8185"/>
                </a:cubicBezTo>
                <a:cubicBezTo>
                  <a:pt x="32439" y="10082"/>
                  <a:pt x="39752" y="4309"/>
                  <a:pt x="44750" y="7640"/>
                </a:cubicBezTo>
                <a:cubicBezTo>
                  <a:pt x="49479" y="10792"/>
                  <a:pt x="37336" y="18554"/>
                  <a:pt x="31653" y="18554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" name="Google Shape;89;p14"/>
          <p:cNvSpPr/>
          <p:nvPr/>
        </p:nvSpPr>
        <p:spPr>
          <a:xfrm>
            <a:off x="6757868" y="4080494"/>
            <a:ext cx="920025" cy="672600"/>
          </a:xfrm>
          <a:custGeom>
            <a:rect b="b" l="l" r="r" t="t"/>
            <a:pathLst>
              <a:path extrusionOk="0" h="26904" w="36801">
                <a:moveTo>
                  <a:pt x="36801" y="11771"/>
                </a:moveTo>
                <a:cubicBezTo>
                  <a:pt x="30349" y="11771"/>
                  <a:pt x="24159" y="22447"/>
                  <a:pt x="18791" y="18866"/>
                </a:cubicBezTo>
                <a:cubicBezTo>
                  <a:pt x="14819" y="16216"/>
                  <a:pt x="11970" y="12046"/>
                  <a:pt x="9514" y="7951"/>
                </a:cubicBezTo>
                <a:cubicBezTo>
                  <a:pt x="8005" y="5436"/>
                  <a:pt x="7930" y="1239"/>
                  <a:pt x="5148" y="311"/>
                </a:cubicBezTo>
                <a:cubicBezTo>
                  <a:pt x="3282" y="-311"/>
                  <a:pt x="714" y="1676"/>
                  <a:pt x="237" y="3585"/>
                </a:cubicBezTo>
                <a:cubicBezTo>
                  <a:pt x="-712" y="7387"/>
                  <a:pt x="2429" y="11239"/>
                  <a:pt x="4602" y="14500"/>
                </a:cubicBezTo>
                <a:cubicBezTo>
                  <a:pt x="7470" y="18803"/>
                  <a:pt x="9410" y="25251"/>
                  <a:pt x="14426" y="26506"/>
                </a:cubicBezTo>
                <a:cubicBezTo>
                  <a:pt x="20117" y="27929"/>
                  <a:pt x="26023" y="24323"/>
                  <a:pt x="31889" y="24323"/>
                </a:cubicBezTo>
                <a:cubicBezTo>
                  <a:pt x="33039" y="24323"/>
                  <a:pt x="35163" y="24264"/>
                  <a:pt x="35163" y="25414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Google Shape;90;p14"/>
          <p:cNvSpPr/>
          <p:nvPr/>
        </p:nvSpPr>
        <p:spPr>
          <a:xfrm>
            <a:off x="8922475" y="4584125"/>
            <a:ext cx="109150" cy="191000"/>
          </a:xfrm>
          <a:custGeom>
            <a:rect b="b" l="l" r="r" t="t"/>
            <a:pathLst>
              <a:path extrusionOk="0" h="7640" w="4366">
                <a:moveTo>
                  <a:pt x="0" y="0"/>
                </a:moveTo>
                <a:cubicBezTo>
                  <a:pt x="712" y="2846"/>
                  <a:pt x="2290" y="5568"/>
                  <a:pt x="4366" y="7640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Google Shape;91;p14"/>
          <p:cNvSpPr/>
          <p:nvPr/>
        </p:nvSpPr>
        <p:spPr>
          <a:xfrm>
            <a:off x="8232128" y="4685343"/>
            <a:ext cx="581200" cy="389950"/>
          </a:xfrm>
          <a:custGeom>
            <a:rect b="b" l="l" r="r" t="t"/>
            <a:pathLst>
              <a:path extrusionOk="0" h="15598" w="23248">
                <a:moveTo>
                  <a:pt x="23248" y="7412"/>
                </a:moveTo>
                <a:cubicBezTo>
                  <a:pt x="17952" y="6655"/>
                  <a:pt x="13043" y="4193"/>
                  <a:pt x="7968" y="2500"/>
                </a:cubicBezTo>
                <a:cubicBezTo>
                  <a:pt x="6331" y="1954"/>
                  <a:pt x="4693" y="1409"/>
                  <a:pt x="3056" y="863"/>
                </a:cubicBezTo>
                <a:cubicBezTo>
                  <a:pt x="2176" y="570"/>
                  <a:pt x="-328" y="973"/>
                  <a:pt x="328" y="317"/>
                </a:cubicBezTo>
                <a:cubicBezTo>
                  <a:pt x="1365" y="-720"/>
                  <a:pt x="3111" y="1463"/>
                  <a:pt x="4148" y="2500"/>
                </a:cubicBezTo>
                <a:cubicBezTo>
                  <a:pt x="7659" y="6011"/>
                  <a:pt x="7734" y="12084"/>
                  <a:pt x="11242" y="15598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Google Shape;92;p14"/>
          <p:cNvSpPr/>
          <p:nvPr/>
        </p:nvSpPr>
        <p:spPr>
          <a:xfrm>
            <a:off x="7653650" y="4706925"/>
            <a:ext cx="68225" cy="436575"/>
          </a:xfrm>
          <a:custGeom>
            <a:rect b="b" l="l" r="r" t="t"/>
            <a:pathLst>
              <a:path extrusionOk="0" h="17463" w="2729">
                <a:moveTo>
                  <a:pt x="0" y="0"/>
                </a:moveTo>
                <a:cubicBezTo>
                  <a:pt x="1619" y="5665"/>
                  <a:pt x="2729" y="11571"/>
                  <a:pt x="2729" y="17463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Google Shape;93;p14"/>
          <p:cNvSpPr/>
          <p:nvPr/>
        </p:nvSpPr>
        <p:spPr>
          <a:xfrm rot="-1303097">
            <a:off x="8194590" y="3765562"/>
            <a:ext cx="290656" cy="282828"/>
          </a:xfrm>
          <a:custGeom>
            <a:rect b="b" l="l" r="r" t="t"/>
            <a:pathLst>
              <a:path extrusionOk="0" h="20088" w="20644">
                <a:moveTo>
                  <a:pt x="13794" y="0"/>
                </a:moveTo>
                <a:cubicBezTo>
                  <a:pt x="9470" y="0"/>
                  <a:pt x="4846" y="1854"/>
                  <a:pt x="1788" y="4912"/>
                </a:cubicBezTo>
                <a:cubicBezTo>
                  <a:pt x="-1195" y="7895"/>
                  <a:pt x="-86" y="15123"/>
                  <a:pt x="3425" y="17463"/>
                </a:cubicBezTo>
                <a:cubicBezTo>
                  <a:pt x="6936" y="19803"/>
                  <a:pt x="12203" y="20987"/>
                  <a:pt x="15977" y="19101"/>
                </a:cubicBezTo>
                <a:cubicBezTo>
                  <a:pt x="18601" y="17790"/>
                  <a:pt x="19415" y="14243"/>
                  <a:pt x="20343" y="11460"/>
                </a:cubicBezTo>
                <a:cubicBezTo>
                  <a:pt x="20944" y="9658"/>
                  <a:pt x="18705" y="4104"/>
                  <a:pt x="18705" y="6003"/>
                </a:cubicBezTo>
                <a:cubicBezTo>
                  <a:pt x="18705" y="7458"/>
                  <a:pt x="19734" y="9340"/>
                  <a:pt x="18705" y="10369"/>
                </a:cubicBezTo>
                <a:cubicBezTo>
                  <a:pt x="16504" y="12571"/>
                  <a:pt x="12382" y="12444"/>
                  <a:pt x="9428" y="11460"/>
                </a:cubicBezTo>
                <a:cubicBezTo>
                  <a:pt x="5643" y="10200"/>
                  <a:pt x="10350" y="546"/>
                  <a:pt x="14339" y="546"/>
                </a:cubicBezTo>
              </a:path>
            </a:pathLst>
          </a:custGeom>
          <a:noFill/>
          <a:ln cap="flat" cmpd="sng" w="2857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Google Shape;94;p14"/>
          <p:cNvSpPr/>
          <p:nvPr/>
        </p:nvSpPr>
        <p:spPr>
          <a:xfrm>
            <a:off x="7831025" y="3459536"/>
            <a:ext cx="204650" cy="33150"/>
          </a:xfrm>
          <a:custGeom>
            <a:rect b="b" l="l" r="r" t="t"/>
            <a:pathLst>
              <a:path extrusionOk="0" h="1326" w="8186">
                <a:moveTo>
                  <a:pt x="0" y="780"/>
                </a:moveTo>
                <a:cubicBezTo>
                  <a:pt x="2594" y="-85"/>
                  <a:pt x="6252" y="-608"/>
                  <a:pt x="8186" y="1326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Google Shape;95;p14"/>
          <p:cNvSpPr/>
          <p:nvPr/>
        </p:nvSpPr>
        <p:spPr>
          <a:xfrm>
            <a:off x="7339875" y="3390910"/>
            <a:ext cx="191000" cy="74475"/>
          </a:xfrm>
          <a:custGeom>
            <a:rect b="b" l="l" r="r" t="t"/>
            <a:pathLst>
              <a:path extrusionOk="0" h="2979" w="7640">
                <a:moveTo>
                  <a:pt x="7640" y="2979"/>
                </a:moveTo>
                <a:cubicBezTo>
                  <a:pt x="6051" y="860"/>
                  <a:pt x="1871" y="-1077"/>
                  <a:pt x="0" y="797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/>
          <p:nvPr>
            <p:ph type="title"/>
          </p:nvPr>
        </p:nvSpPr>
        <p:spPr>
          <a:xfrm>
            <a:off x="311700" y="851513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Observations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7" name="Google Shape;217;p32"/>
          <p:cNvSpPr txBox="1"/>
          <p:nvPr/>
        </p:nvSpPr>
        <p:spPr>
          <a:xfrm>
            <a:off x="575125" y="1804425"/>
            <a:ext cx="73896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All three participants were initially confused with the class search function</a:t>
            </a:r>
            <a:endParaRPr sz="20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1/3 participants were confused what to do if they didn’t want to input any classes</a:t>
            </a:r>
            <a:endParaRPr sz="20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1/3</a:t>
            </a:r>
            <a:r>
              <a:rPr lang="en" sz="20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 participants were confused about the schedule display (expected a normal weekday)</a:t>
            </a:r>
            <a:endParaRPr sz="20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2/3</a:t>
            </a:r>
            <a:r>
              <a:rPr lang="en" sz="20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 participants successfully understood and completed the task in the end</a:t>
            </a:r>
            <a:endParaRPr sz="20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8" name="Google Shape;218;p32"/>
          <p:cNvSpPr/>
          <p:nvPr/>
        </p:nvSpPr>
        <p:spPr>
          <a:xfrm>
            <a:off x="0" y="-6600"/>
            <a:ext cx="9144000" cy="706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2"/>
          <p:cNvSpPr txBox="1"/>
          <p:nvPr>
            <p:ph idx="4294967295" type="subTitle"/>
          </p:nvPr>
        </p:nvSpPr>
        <p:spPr>
          <a:xfrm>
            <a:off x="193725" y="97475"/>
            <a:ext cx="85206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rgbClr val="073763"/>
                </a:solidFill>
                <a:latin typeface="EB Garamond"/>
                <a:ea typeface="EB Garamond"/>
                <a:cs typeface="EB Garamond"/>
                <a:sym typeface="EB Garamond"/>
              </a:rPr>
              <a:t>Task #4</a:t>
            </a:r>
            <a:r>
              <a:rPr lang="en" sz="2000">
                <a:solidFill>
                  <a:srgbClr val="073763"/>
                </a:solidFill>
                <a:latin typeface="EB Garamond"/>
                <a:ea typeface="EB Garamond"/>
                <a:cs typeface="EB Garamond"/>
                <a:sym typeface="EB Garamond"/>
              </a:rPr>
              <a:t>: Responding to a meeting.</a:t>
            </a:r>
            <a:endParaRPr sz="2000">
              <a:solidFill>
                <a:srgbClr val="07376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/>
          <p:nvPr>
            <p:ph type="title"/>
          </p:nvPr>
        </p:nvSpPr>
        <p:spPr>
          <a:xfrm>
            <a:off x="311700" y="851513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Problem #1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25" name="Google Shape;225;p33"/>
          <p:cNvSpPr txBox="1"/>
          <p:nvPr/>
        </p:nvSpPr>
        <p:spPr>
          <a:xfrm>
            <a:off x="311700" y="1652525"/>
            <a:ext cx="35268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Users had trouble understanding the class search function</a:t>
            </a:r>
            <a:endParaRPr sz="20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highlight>
                <a:srgbClr val="F9CB9C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accent1"/>
                </a:solidFill>
                <a:highlight>
                  <a:srgbClr val="F9CB9C"/>
                </a:highlight>
                <a:latin typeface="EB Garamond"/>
                <a:ea typeface="EB Garamond"/>
                <a:cs typeface="EB Garamond"/>
                <a:sym typeface="EB Garamond"/>
              </a:rPr>
              <a:t>Severity:</a:t>
            </a:r>
            <a:r>
              <a:rPr lang="en" sz="2000">
                <a:solidFill>
                  <a:schemeClr val="accent1"/>
                </a:solidFill>
                <a:highlight>
                  <a:srgbClr val="F9CB9C"/>
                </a:highlight>
                <a:latin typeface="EB Garamond"/>
                <a:ea typeface="EB Garamond"/>
                <a:cs typeface="EB Garamond"/>
                <a:sym typeface="EB Garamond"/>
              </a:rPr>
              <a:t> 3</a:t>
            </a:r>
            <a:endParaRPr sz="2000">
              <a:solidFill>
                <a:schemeClr val="accent1"/>
              </a:solidFill>
              <a:highlight>
                <a:srgbClr val="F9CB9C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Solution:</a:t>
            </a:r>
            <a:r>
              <a:rPr lang="en" sz="20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 Add a guiding title such as “Add any classes you have, or press Next,” or add subtext below the current title that says “if you aren’t taking any, press Next.”</a:t>
            </a:r>
            <a:endParaRPr sz="20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26" name="Google Shape;226;p33"/>
          <p:cNvSpPr/>
          <p:nvPr/>
        </p:nvSpPr>
        <p:spPr>
          <a:xfrm>
            <a:off x="0" y="-6600"/>
            <a:ext cx="9144000" cy="706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3"/>
          <p:cNvSpPr txBox="1"/>
          <p:nvPr>
            <p:ph idx="4294967295" type="subTitle"/>
          </p:nvPr>
        </p:nvSpPr>
        <p:spPr>
          <a:xfrm>
            <a:off x="193725" y="97475"/>
            <a:ext cx="85206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rgbClr val="073763"/>
                </a:solidFill>
                <a:latin typeface="EB Garamond"/>
                <a:ea typeface="EB Garamond"/>
                <a:cs typeface="EB Garamond"/>
                <a:sym typeface="EB Garamond"/>
              </a:rPr>
              <a:t>Task #4</a:t>
            </a:r>
            <a:r>
              <a:rPr lang="en" sz="2000">
                <a:solidFill>
                  <a:srgbClr val="073763"/>
                </a:solidFill>
                <a:latin typeface="EB Garamond"/>
                <a:ea typeface="EB Garamond"/>
                <a:cs typeface="EB Garamond"/>
                <a:sym typeface="EB Garamond"/>
              </a:rPr>
              <a:t>: Responding to a meeting</a:t>
            </a:r>
            <a:endParaRPr sz="2000">
              <a:solidFill>
                <a:srgbClr val="07376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28" name="Google Shape;228;p33" title="task4problem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2440" y="1043926"/>
            <a:ext cx="4751885" cy="356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/>
          <p:nvPr>
            <p:ph type="title"/>
          </p:nvPr>
        </p:nvSpPr>
        <p:spPr>
          <a:xfrm>
            <a:off x="311700" y="851513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Problem #2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4" name="Google Shape;234;p34"/>
          <p:cNvSpPr txBox="1"/>
          <p:nvPr/>
        </p:nvSpPr>
        <p:spPr>
          <a:xfrm>
            <a:off x="311700" y="1652525"/>
            <a:ext cx="35268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User expected the schedule shown to be a regular weekday instead of the chosen meeting dates</a:t>
            </a:r>
            <a:endParaRPr sz="20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highlight>
                <a:srgbClr val="F9CB9C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accent1"/>
                </a:solidFill>
                <a:highlight>
                  <a:srgbClr val="FFE599"/>
                </a:highlight>
                <a:latin typeface="EB Garamond"/>
                <a:ea typeface="EB Garamond"/>
                <a:cs typeface="EB Garamond"/>
                <a:sym typeface="EB Garamond"/>
              </a:rPr>
              <a:t>Severity:</a:t>
            </a:r>
            <a:r>
              <a:rPr lang="en" sz="2000">
                <a:solidFill>
                  <a:schemeClr val="accent1"/>
                </a:solidFill>
                <a:highlight>
                  <a:srgbClr val="FFE599"/>
                </a:highlight>
                <a:latin typeface="EB Garamond"/>
                <a:ea typeface="EB Garamond"/>
                <a:cs typeface="EB Garamond"/>
                <a:sym typeface="EB Garamond"/>
              </a:rPr>
              <a:t> 2</a:t>
            </a:r>
            <a:endParaRPr sz="20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Solution:</a:t>
            </a:r>
            <a:r>
              <a:rPr lang="en" sz="20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 Add a title to the schedule such as “[Meeting]’s schedule” or “[Meeting]’s availabilities.”</a:t>
            </a:r>
            <a:endParaRPr sz="20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5" name="Google Shape;235;p34"/>
          <p:cNvSpPr/>
          <p:nvPr/>
        </p:nvSpPr>
        <p:spPr>
          <a:xfrm>
            <a:off x="0" y="-6600"/>
            <a:ext cx="9144000" cy="706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4"/>
          <p:cNvSpPr txBox="1"/>
          <p:nvPr>
            <p:ph idx="4294967295" type="subTitle"/>
          </p:nvPr>
        </p:nvSpPr>
        <p:spPr>
          <a:xfrm>
            <a:off x="193725" y="97475"/>
            <a:ext cx="85206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rgbClr val="073763"/>
                </a:solidFill>
                <a:latin typeface="EB Garamond"/>
                <a:ea typeface="EB Garamond"/>
                <a:cs typeface="EB Garamond"/>
                <a:sym typeface="EB Garamond"/>
              </a:rPr>
              <a:t>Task #4</a:t>
            </a:r>
            <a:r>
              <a:rPr lang="en" sz="2000">
                <a:solidFill>
                  <a:srgbClr val="073763"/>
                </a:solidFill>
                <a:latin typeface="EB Garamond"/>
                <a:ea typeface="EB Garamond"/>
                <a:cs typeface="EB Garamond"/>
                <a:sym typeface="EB Garamond"/>
              </a:rPr>
              <a:t>: Responding to a meeting</a:t>
            </a:r>
            <a:endParaRPr sz="2000">
              <a:solidFill>
                <a:srgbClr val="07376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37" name="Google Shape;23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5350" y="1421638"/>
            <a:ext cx="4666948" cy="318618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4"/>
          <p:cNvSpPr/>
          <p:nvPr/>
        </p:nvSpPr>
        <p:spPr>
          <a:xfrm>
            <a:off x="3803700" y="3558325"/>
            <a:ext cx="1536600" cy="1401000"/>
          </a:xfrm>
          <a:prstGeom prst="wedgeRoundRectCallout">
            <a:avLst>
              <a:gd fmla="val 152058" name="adj1"/>
              <a:gd fmla="val -58974" name="adj2"/>
              <a:gd fmla="val 0" name="adj3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User misunderstood that this schedule is supposed to be a regular week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9" name="Google Shape;239;p34"/>
          <p:cNvSpPr/>
          <p:nvPr/>
        </p:nvSpPr>
        <p:spPr>
          <a:xfrm>
            <a:off x="6724450" y="1421650"/>
            <a:ext cx="1808400" cy="259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4"/>
          <p:cNvSpPr/>
          <p:nvPr/>
        </p:nvSpPr>
        <p:spPr>
          <a:xfrm>
            <a:off x="4322275" y="868475"/>
            <a:ext cx="1536600" cy="477600"/>
          </a:xfrm>
          <a:prstGeom prst="wedgeRoundRectCallout">
            <a:avLst>
              <a:gd fmla="val 100693" name="adj1"/>
              <a:gd fmla="val 87497" name="adj2"/>
              <a:gd fmla="val 0" name="adj3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Add title here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  <a:latin typeface="EB Garamond"/>
                <a:ea typeface="EB Garamond"/>
                <a:cs typeface="EB Garamond"/>
                <a:sym typeface="EB Garamond"/>
              </a:rPr>
              <a:t>Task 5: </a:t>
            </a:r>
            <a:endParaRPr sz="3000">
              <a:solidFill>
                <a:srgbClr val="1C4587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  <a:latin typeface="EB Garamond"/>
                <a:ea typeface="EB Garamond"/>
                <a:cs typeface="EB Garamond"/>
                <a:sym typeface="EB Garamond"/>
              </a:rPr>
              <a:t>Editing Your Response From The Review Page</a:t>
            </a:r>
            <a:endParaRPr i="1" sz="3000">
              <a:solidFill>
                <a:srgbClr val="1C4587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C4587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/>
          <p:nvPr>
            <p:ph type="title"/>
          </p:nvPr>
        </p:nvSpPr>
        <p:spPr>
          <a:xfrm>
            <a:off x="254225" y="968100"/>
            <a:ext cx="4587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Observations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51" name="Google Shape;251;p36"/>
          <p:cNvSpPr txBox="1"/>
          <p:nvPr/>
        </p:nvSpPr>
        <p:spPr>
          <a:xfrm>
            <a:off x="514125" y="1933525"/>
            <a:ext cx="73896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●"/>
            </a:pPr>
            <a:r>
              <a:rPr lang="en" sz="2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⅓ participants didn’t know where to go (submit a response) initially</a:t>
            </a:r>
            <a:endParaRPr sz="2000"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●"/>
            </a:pPr>
            <a:r>
              <a:rPr lang="en" sz="2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⅓ participants don’t want to submit “another” response</a:t>
            </a:r>
            <a:endParaRPr sz="2000"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●"/>
            </a:pPr>
            <a:r>
              <a:rPr lang="en" sz="2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⅓ participants try to go back to initial meeting created</a:t>
            </a:r>
            <a:endParaRPr sz="2000"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●"/>
            </a:pPr>
            <a:r>
              <a:rPr lang="en" sz="2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⅔ participants go to the review responses page before the submit page</a:t>
            </a:r>
            <a:endParaRPr sz="2000"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●"/>
            </a:pPr>
            <a:r>
              <a:rPr lang="en" sz="2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⅓  participants went all the way back to the main page by clicking timely icon</a:t>
            </a:r>
            <a:endParaRPr sz="2000"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●"/>
            </a:pPr>
            <a:r>
              <a:rPr lang="en" sz="2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2/3 participants were confused by where to edit previous responses</a:t>
            </a:r>
            <a:endParaRPr sz="2000"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○"/>
            </a:pPr>
            <a:r>
              <a:rPr lang="en" sz="2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⅔ gave up on the task</a:t>
            </a:r>
            <a:endParaRPr sz="20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52" name="Google Shape;252;p36"/>
          <p:cNvSpPr/>
          <p:nvPr/>
        </p:nvSpPr>
        <p:spPr>
          <a:xfrm>
            <a:off x="0" y="-6600"/>
            <a:ext cx="9144000" cy="706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6"/>
          <p:cNvSpPr txBox="1"/>
          <p:nvPr>
            <p:ph idx="4294967295" type="subTitle"/>
          </p:nvPr>
        </p:nvSpPr>
        <p:spPr>
          <a:xfrm>
            <a:off x="193725" y="97475"/>
            <a:ext cx="8520600" cy="7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rgbClr val="073763"/>
                </a:solidFill>
                <a:latin typeface="EB Garamond"/>
                <a:ea typeface="EB Garamond"/>
                <a:cs typeface="EB Garamond"/>
                <a:sym typeface="EB Garamond"/>
              </a:rPr>
              <a:t>Task #</a:t>
            </a:r>
            <a:r>
              <a:rPr b="1" lang="en" sz="2000">
                <a:solidFill>
                  <a:srgbClr val="073763"/>
                </a:solidFill>
                <a:latin typeface="EB Garamond"/>
                <a:ea typeface="EB Garamond"/>
                <a:cs typeface="EB Garamond"/>
                <a:sym typeface="EB Garamond"/>
              </a:rPr>
              <a:t>5</a:t>
            </a:r>
            <a:r>
              <a:rPr b="1" lang="en" sz="2000">
                <a:solidFill>
                  <a:srgbClr val="073763"/>
                </a:solidFill>
                <a:latin typeface="EB Garamond"/>
                <a:ea typeface="EB Garamond"/>
                <a:cs typeface="EB Garamond"/>
                <a:sym typeface="EB Garamond"/>
              </a:rPr>
              <a:t>:</a:t>
            </a:r>
            <a:r>
              <a:rPr lang="en" sz="2000">
                <a:solidFill>
                  <a:srgbClr val="073763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" sz="2000">
                <a:solidFill>
                  <a:srgbClr val="1C4587"/>
                </a:solidFill>
                <a:latin typeface="EB Garamond"/>
                <a:ea typeface="EB Garamond"/>
                <a:cs typeface="EB Garamond"/>
                <a:sym typeface="EB Garamond"/>
              </a:rPr>
              <a:t>Editing Your Response From The Review Page</a:t>
            </a:r>
            <a:endParaRPr sz="2000">
              <a:solidFill>
                <a:srgbClr val="07376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/>
          <p:nvPr>
            <p:ph type="title"/>
          </p:nvPr>
        </p:nvSpPr>
        <p:spPr>
          <a:xfrm>
            <a:off x="311700" y="8555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Problem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59" name="Google Shape;259;p37"/>
          <p:cNvSpPr txBox="1"/>
          <p:nvPr/>
        </p:nvSpPr>
        <p:spPr>
          <a:xfrm>
            <a:off x="311700" y="1656550"/>
            <a:ext cx="34881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EB Garamond"/>
                <a:ea typeface="EB Garamond"/>
                <a:cs typeface="EB Garamond"/>
                <a:sym typeface="EB Garamond"/>
              </a:rPr>
              <a:t>Users do not initially know where to go in order to submit a response.</a:t>
            </a:r>
            <a:r>
              <a:rPr lang="en" sz="20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20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accent1"/>
              </a:solidFill>
              <a:highlight>
                <a:srgbClr val="FFE599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accent1"/>
                </a:solidFill>
                <a:highlight>
                  <a:srgbClr val="EA9999"/>
                </a:highlight>
                <a:latin typeface="EB Garamond"/>
                <a:ea typeface="EB Garamond"/>
                <a:cs typeface="EB Garamond"/>
                <a:sym typeface="EB Garamond"/>
              </a:rPr>
              <a:t>Severity: </a:t>
            </a:r>
            <a:r>
              <a:rPr lang="en" sz="2000">
                <a:solidFill>
                  <a:schemeClr val="accent1"/>
                </a:solidFill>
                <a:highlight>
                  <a:srgbClr val="EA9999"/>
                </a:highlight>
                <a:latin typeface="EB Garamond"/>
                <a:ea typeface="EB Garamond"/>
                <a:cs typeface="EB Garamond"/>
                <a:sym typeface="EB Garamond"/>
              </a:rPr>
              <a:t>4</a:t>
            </a:r>
            <a:endParaRPr sz="2000">
              <a:solidFill>
                <a:schemeClr val="accent1"/>
              </a:solidFill>
              <a:highlight>
                <a:srgbClr val="EA9999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Solution: </a:t>
            </a:r>
            <a:r>
              <a:rPr lang="en" sz="2000">
                <a:latin typeface="EB Garamond"/>
                <a:ea typeface="EB Garamond"/>
                <a:cs typeface="EB Garamond"/>
                <a:sym typeface="EB Garamond"/>
              </a:rPr>
              <a:t>Make the ‘ submit responses’ button more prominent on the page. Change the phrasing to ‘Edit’ rather than ‘submit’.</a:t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60" name="Google Shape;260;p37"/>
          <p:cNvSpPr/>
          <p:nvPr/>
        </p:nvSpPr>
        <p:spPr>
          <a:xfrm>
            <a:off x="0" y="-6600"/>
            <a:ext cx="9144000" cy="706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7"/>
          <p:cNvSpPr txBox="1"/>
          <p:nvPr>
            <p:ph idx="4294967295" type="subTitle"/>
          </p:nvPr>
        </p:nvSpPr>
        <p:spPr>
          <a:xfrm>
            <a:off x="193725" y="97475"/>
            <a:ext cx="8520600" cy="7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rgbClr val="073763"/>
                </a:solidFill>
                <a:latin typeface="EB Garamond"/>
                <a:ea typeface="EB Garamond"/>
                <a:cs typeface="EB Garamond"/>
                <a:sym typeface="EB Garamond"/>
              </a:rPr>
              <a:t>Task #5:</a:t>
            </a:r>
            <a:r>
              <a:rPr lang="en" sz="2000">
                <a:solidFill>
                  <a:srgbClr val="073763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" sz="2000">
                <a:solidFill>
                  <a:srgbClr val="1C4587"/>
                </a:solidFill>
                <a:latin typeface="EB Garamond"/>
                <a:ea typeface="EB Garamond"/>
                <a:cs typeface="EB Garamond"/>
                <a:sym typeface="EB Garamond"/>
              </a:rPr>
              <a:t>Editing Your Response From The Review Page</a:t>
            </a:r>
            <a:endParaRPr b="1" sz="2000">
              <a:solidFill>
                <a:srgbClr val="07376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62" name="Google Shape;262;p37"/>
          <p:cNvPicPr preferRelativeResize="0"/>
          <p:nvPr/>
        </p:nvPicPr>
        <p:blipFill rotWithShape="1">
          <a:blip r:embed="rId3">
            <a:alphaModFix/>
          </a:blip>
          <a:srcRect b="0" l="20804" r="0" t="0"/>
          <a:stretch/>
        </p:blipFill>
        <p:spPr>
          <a:xfrm>
            <a:off x="4440125" y="2351025"/>
            <a:ext cx="3990976" cy="199372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7"/>
          <p:cNvSpPr/>
          <p:nvPr/>
        </p:nvSpPr>
        <p:spPr>
          <a:xfrm>
            <a:off x="6199300" y="2264025"/>
            <a:ext cx="1604700" cy="7062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/>
          <p:nvPr>
            <p:ph type="title"/>
          </p:nvPr>
        </p:nvSpPr>
        <p:spPr>
          <a:xfrm>
            <a:off x="311700" y="8555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Problem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69" name="Google Shape;269;p38"/>
          <p:cNvSpPr txBox="1"/>
          <p:nvPr/>
        </p:nvSpPr>
        <p:spPr>
          <a:xfrm>
            <a:off x="311700" y="1656550"/>
            <a:ext cx="34881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EB Garamond"/>
                <a:ea typeface="EB Garamond"/>
                <a:cs typeface="EB Garamond"/>
                <a:sym typeface="EB Garamond"/>
              </a:rPr>
              <a:t>Users didn’t know where to edit previous responses and ultimately gave up on completing the task.</a:t>
            </a:r>
            <a:endParaRPr sz="20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accent1"/>
              </a:solidFill>
              <a:highlight>
                <a:srgbClr val="FFE599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accent1"/>
              </a:solidFill>
              <a:highlight>
                <a:srgbClr val="FFE599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accent1"/>
                </a:solidFill>
                <a:highlight>
                  <a:srgbClr val="EA9999"/>
                </a:highlight>
                <a:latin typeface="EB Garamond"/>
                <a:ea typeface="EB Garamond"/>
                <a:cs typeface="EB Garamond"/>
                <a:sym typeface="EB Garamond"/>
              </a:rPr>
              <a:t>Severity: </a:t>
            </a:r>
            <a:r>
              <a:rPr lang="en" sz="2000">
                <a:solidFill>
                  <a:schemeClr val="accent1"/>
                </a:solidFill>
                <a:highlight>
                  <a:srgbClr val="EA9999"/>
                </a:highlight>
                <a:latin typeface="EB Garamond"/>
                <a:ea typeface="EB Garamond"/>
                <a:cs typeface="EB Garamond"/>
                <a:sym typeface="EB Garamond"/>
              </a:rPr>
              <a:t>4</a:t>
            </a:r>
            <a:endParaRPr sz="2000">
              <a:solidFill>
                <a:schemeClr val="accent1"/>
              </a:solidFill>
              <a:highlight>
                <a:srgbClr val="EA9999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Solution: </a:t>
            </a:r>
            <a:r>
              <a:rPr lang="en" sz="2000">
                <a:latin typeface="EB Garamond"/>
                <a:ea typeface="EB Garamond"/>
                <a:cs typeface="EB Garamond"/>
                <a:sym typeface="EB Garamond"/>
              </a:rPr>
              <a:t>Have a guide or some indication to where users can be directed. </a:t>
            </a:r>
            <a:endParaRPr sz="20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70" name="Google Shape;270;p38"/>
          <p:cNvSpPr/>
          <p:nvPr/>
        </p:nvSpPr>
        <p:spPr>
          <a:xfrm>
            <a:off x="0" y="-6600"/>
            <a:ext cx="9144000" cy="706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8"/>
          <p:cNvSpPr txBox="1"/>
          <p:nvPr>
            <p:ph idx="4294967295" type="subTitle"/>
          </p:nvPr>
        </p:nvSpPr>
        <p:spPr>
          <a:xfrm>
            <a:off x="193725" y="97475"/>
            <a:ext cx="8520600" cy="7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rgbClr val="073763"/>
                </a:solidFill>
                <a:latin typeface="EB Garamond"/>
                <a:ea typeface="EB Garamond"/>
                <a:cs typeface="EB Garamond"/>
                <a:sym typeface="EB Garamond"/>
              </a:rPr>
              <a:t>Task #5:</a:t>
            </a:r>
            <a:r>
              <a:rPr lang="en" sz="2000">
                <a:solidFill>
                  <a:srgbClr val="073763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" sz="2000">
                <a:solidFill>
                  <a:srgbClr val="1C4587"/>
                </a:solidFill>
                <a:latin typeface="EB Garamond"/>
                <a:ea typeface="EB Garamond"/>
                <a:cs typeface="EB Garamond"/>
                <a:sym typeface="EB Garamond"/>
              </a:rPr>
              <a:t>Editing Your Response From The Review Page</a:t>
            </a:r>
            <a:endParaRPr b="1" sz="2000">
              <a:solidFill>
                <a:srgbClr val="07376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72" name="Google Shape;272;p38" title="Task5Trim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8176" y="1147950"/>
            <a:ext cx="4764125" cy="357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9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  <a:latin typeface="EB Garamond"/>
                <a:ea typeface="EB Garamond"/>
                <a:cs typeface="EB Garamond"/>
                <a:sym typeface="EB Garamond"/>
              </a:rPr>
              <a:t>Task 6: Accessing User’s Notes</a:t>
            </a:r>
            <a:endParaRPr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0"/>
          <p:cNvSpPr txBox="1"/>
          <p:nvPr/>
        </p:nvSpPr>
        <p:spPr>
          <a:xfrm>
            <a:off x="642500" y="1604675"/>
            <a:ext cx="73896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EB Garamond"/>
              <a:buChar char="●"/>
            </a:pPr>
            <a:r>
              <a:rPr lang="en" sz="2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⅓  Participants don’t understand that they’re already on the review responses page in the beginning</a:t>
            </a:r>
            <a:endParaRPr sz="2000"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EB Garamond"/>
              <a:buChar char="●"/>
            </a:pPr>
            <a:r>
              <a:rPr lang="en" sz="2000">
                <a:highlight>
                  <a:srgbClr val="FFFFFF"/>
                </a:highlight>
                <a:latin typeface="EB Garamond"/>
                <a:ea typeface="EB Garamond"/>
                <a:cs typeface="EB Garamond"/>
                <a:sym typeface="EB Garamond"/>
              </a:rPr>
              <a:t>⅓  Participants click on pop-up bubble for notes</a:t>
            </a:r>
            <a:endParaRPr sz="2900">
              <a:solidFill>
                <a:schemeClr val="accent1"/>
              </a:solidFill>
              <a:highlight>
                <a:srgbClr val="FFFFFF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83" name="Google Shape;283;p40"/>
          <p:cNvSpPr/>
          <p:nvPr/>
        </p:nvSpPr>
        <p:spPr>
          <a:xfrm>
            <a:off x="0" y="-6600"/>
            <a:ext cx="9144000" cy="706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40"/>
          <p:cNvSpPr txBox="1"/>
          <p:nvPr>
            <p:ph idx="4294967295" type="subTitle"/>
          </p:nvPr>
        </p:nvSpPr>
        <p:spPr>
          <a:xfrm>
            <a:off x="193725" y="97475"/>
            <a:ext cx="8520600" cy="7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rgbClr val="073763"/>
                </a:solidFill>
                <a:latin typeface="EB Garamond"/>
                <a:ea typeface="EB Garamond"/>
                <a:cs typeface="EB Garamond"/>
                <a:sym typeface="EB Garamond"/>
              </a:rPr>
              <a:t>Task #6</a:t>
            </a:r>
            <a:r>
              <a:rPr lang="en" sz="2000">
                <a:solidFill>
                  <a:srgbClr val="073763"/>
                </a:solidFill>
                <a:latin typeface="EB Garamond"/>
                <a:ea typeface="EB Garamond"/>
                <a:cs typeface="EB Garamond"/>
                <a:sym typeface="EB Garamond"/>
              </a:rPr>
              <a:t>: Accessing User’s Notes</a:t>
            </a:r>
            <a:endParaRPr sz="2000">
              <a:solidFill>
                <a:srgbClr val="07376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85" name="Google Shape;285;p40"/>
          <p:cNvSpPr txBox="1"/>
          <p:nvPr>
            <p:ph type="title"/>
          </p:nvPr>
        </p:nvSpPr>
        <p:spPr>
          <a:xfrm>
            <a:off x="311700" y="8036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Observations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1"/>
          <p:cNvSpPr/>
          <p:nvPr/>
        </p:nvSpPr>
        <p:spPr>
          <a:xfrm>
            <a:off x="0" y="-6600"/>
            <a:ext cx="9144000" cy="706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1"/>
          <p:cNvSpPr txBox="1"/>
          <p:nvPr>
            <p:ph idx="4294967295" type="subTitle"/>
          </p:nvPr>
        </p:nvSpPr>
        <p:spPr>
          <a:xfrm>
            <a:off x="193725" y="97475"/>
            <a:ext cx="8520600" cy="7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rgbClr val="073763"/>
                </a:solidFill>
                <a:latin typeface="EB Garamond"/>
                <a:ea typeface="EB Garamond"/>
                <a:cs typeface="EB Garamond"/>
                <a:sym typeface="EB Garamond"/>
              </a:rPr>
              <a:t>Task #6</a:t>
            </a:r>
            <a:r>
              <a:rPr lang="en" sz="2000">
                <a:solidFill>
                  <a:srgbClr val="073763"/>
                </a:solidFill>
                <a:latin typeface="EB Garamond"/>
                <a:ea typeface="EB Garamond"/>
                <a:cs typeface="EB Garamond"/>
                <a:sym typeface="EB Garamond"/>
              </a:rPr>
              <a:t>: Accessing User’s Notes</a:t>
            </a:r>
            <a:endParaRPr sz="2000">
              <a:solidFill>
                <a:srgbClr val="07376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92" name="Google Shape;292;p41"/>
          <p:cNvSpPr txBox="1"/>
          <p:nvPr>
            <p:ph type="title"/>
          </p:nvPr>
        </p:nvSpPr>
        <p:spPr>
          <a:xfrm>
            <a:off x="311700" y="762813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Problem #1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93" name="Google Shape;293;p41"/>
          <p:cNvSpPr txBox="1"/>
          <p:nvPr/>
        </p:nvSpPr>
        <p:spPr>
          <a:xfrm>
            <a:off x="311700" y="1627050"/>
            <a:ext cx="32034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Users initially did not know they were on the correct page to access their notes</a:t>
            </a:r>
            <a:endParaRPr sz="20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accent1"/>
                </a:solidFill>
                <a:highlight>
                  <a:srgbClr val="D9EAD3"/>
                </a:highlight>
                <a:latin typeface="EB Garamond"/>
                <a:ea typeface="EB Garamond"/>
                <a:cs typeface="EB Garamond"/>
                <a:sym typeface="EB Garamond"/>
              </a:rPr>
              <a:t>Severity: </a:t>
            </a:r>
            <a:r>
              <a:rPr lang="en" sz="2000">
                <a:solidFill>
                  <a:schemeClr val="accent1"/>
                </a:solidFill>
                <a:highlight>
                  <a:srgbClr val="D9EAD3"/>
                </a:highlight>
                <a:latin typeface="EB Garamond"/>
                <a:ea typeface="EB Garamond"/>
                <a:cs typeface="EB Garamond"/>
                <a:sym typeface="EB Garamond"/>
              </a:rPr>
              <a:t>1</a:t>
            </a:r>
            <a:endParaRPr sz="2000">
              <a:solidFill>
                <a:schemeClr val="accent1"/>
              </a:solidFill>
              <a:highlight>
                <a:srgbClr val="D9EAD3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Solution:</a:t>
            </a:r>
            <a:r>
              <a:rPr lang="en" sz="20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" sz="2000">
                <a:latin typeface="EB Garamond"/>
                <a:ea typeface="EB Garamond"/>
                <a:cs typeface="EB Garamond"/>
                <a:sym typeface="EB Garamond"/>
              </a:rPr>
              <a:t>Clearly identify that the user can access notes by placing visible text as guidance (ex: View Notes)</a:t>
            </a:r>
            <a:endParaRPr sz="28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94" name="Google Shape;294;p41"/>
          <p:cNvPicPr preferRelativeResize="0"/>
          <p:nvPr/>
        </p:nvPicPr>
        <p:blipFill rotWithShape="1">
          <a:blip r:embed="rId3">
            <a:alphaModFix/>
          </a:blip>
          <a:srcRect b="4647" l="0" r="11260" t="4764"/>
          <a:stretch/>
        </p:blipFill>
        <p:spPr>
          <a:xfrm>
            <a:off x="3515125" y="1271900"/>
            <a:ext cx="5541900" cy="318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Tasks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EB Garamond"/>
              <a:buAutoNum type="arabicPeriod"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Create a meeting.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EB Garamond"/>
              <a:buAutoNum type="arabicPeriod"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Edit a meeting.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EB Garamond"/>
              <a:buAutoNum type="arabicPeriod"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Share a meeting with group members.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EB Garamond"/>
              <a:buAutoNum type="arabicPeriod"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Respond to a meeting.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EB Garamond"/>
              <a:buAutoNum type="arabicPeriod"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Edit your meeting response.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EB Garamond"/>
              <a:buAutoNum type="arabicPeriod"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Access your user notes.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2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  <a:latin typeface="EB Garamond"/>
                <a:ea typeface="EB Garamond"/>
                <a:cs typeface="EB Garamond"/>
                <a:sym typeface="EB Garamond"/>
              </a:rPr>
              <a:t>Discussion</a:t>
            </a:r>
            <a:endParaRPr>
              <a:solidFill>
                <a:srgbClr val="1C4587"/>
              </a:solidFill>
            </a:endParaRPr>
          </a:p>
        </p:txBody>
      </p:sp>
      <p:grpSp>
        <p:nvGrpSpPr>
          <p:cNvPr id="300" name="Google Shape;300;p42"/>
          <p:cNvGrpSpPr/>
          <p:nvPr/>
        </p:nvGrpSpPr>
        <p:grpSpPr>
          <a:xfrm>
            <a:off x="925656" y="463871"/>
            <a:ext cx="1502884" cy="1432509"/>
            <a:chOff x="166150" y="109150"/>
            <a:chExt cx="1055100" cy="1055100"/>
          </a:xfrm>
        </p:grpSpPr>
        <p:sp>
          <p:nvSpPr>
            <p:cNvPr id="301" name="Google Shape;301;p42"/>
            <p:cNvSpPr/>
            <p:nvPr/>
          </p:nvSpPr>
          <p:spPr>
            <a:xfrm>
              <a:off x="166150" y="109150"/>
              <a:ext cx="1055100" cy="1055100"/>
            </a:xfrm>
            <a:prstGeom prst="sun">
              <a:avLst>
                <a:gd fmla="val 25000" name="adj"/>
              </a:avLst>
            </a:prstGeom>
            <a:solidFill>
              <a:srgbClr val="FFD966"/>
            </a:solidFill>
            <a:ln cap="flat" cmpd="sng" w="2857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42"/>
            <p:cNvSpPr/>
            <p:nvPr/>
          </p:nvSpPr>
          <p:spPr>
            <a:xfrm>
              <a:off x="435100" y="378100"/>
              <a:ext cx="517200" cy="517200"/>
            </a:xfrm>
            <a:prstGeom prst="smileyFace">
              <a:avLst>
                <a:gd fmla="val 4653" name="adj"/>
              </a:avLst>
            </a:prstGeom>
            <a:solidFill>
              <a:srgbClr val="FFD966"/>
            </a:solidFill>
            <a:ln cap="flat" cmpd="sng" w="28575">
              <a:solidFill>
                <a:srgbClr val="F6B2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3" name="Google Shape;303;p42"/>
          <p:cNvGrpSpPr/>
          <p:nvPr/>
        </p:nvGrpSpPr>
        <p:grpSpPr>
          <a:xfrm>
            <a:off x="6901160" y="2815516"/>
            <a:ext cx="1871440" cy="1847409"/>
            <a:chOff x="2508035" y="155066"/>
            <a:chExt cx="1871440" cy="1847409"/>
          </a:xfrm>
        </p:grpSpPr>
        <p:sp>
          <p:nvSpPr>
            <p:cNvPr id="304" name="Google Shape;304;p42"/>
            <p:cNvSpPr/>
            <p:nvPr/>
          </p:nvSpPr>
          <p:spPr>
            <a:xfrm>
              <a:off x="2608425" y="286525"/>
              <a:ext cx="1170289" cy="1131621"/>
            </a:xfrm>
            <a:custGeom>
              <a:rect b="b" l="l" r="r" t="t"/>
              <a:pathLst>
                <a:path extrusionOk="0" h="35032" w="34077">
                  <a:moveTo>
                    <a:pt x="16182" y="433"/>
                  </a:moveTo>
                  <a:cubicBezTo>
                    <a:pt x="12025" y="433"/>
                    <a:pt x="7425" y="1824"/>
                    <a:pt x="4487" y="4765"/>
                  </a:cubicBezTo>
                  <a:cubicBezTo>
                    <a:pt x="4" y="9252"/>
                    <a:pt x="-654" y="17170"/>
                    <a:pt x="589" y="23389"/>
                  </a:cubicBezTo>
                  <a:cubicBezTo>
                    <a:pt x="2109" y="30993"/>
                    <a:pt x="13422" y="36531"/>
                    <a:pt x="20946" y="34651"/>
                  </a:cubicBezTo>
                  <a:cubicBezTo>
                    <a:pt x="30363" y="32298"/>
                    <a:pt x="37590" y="15875"/>
                    <a:pt x="32208" y="7796"/>
                  </a:cubicBezTo>
                  <a:cubicBezTo>
                    <a:pt x="28842" y="2744"/>
                    <a:pt x="21820" y="0"/>
                    <a:pt x="15749" y="0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05" name="Google Shape;305;p42"/>
            <p:cNvSpPr/>
            <p:nvPr/>
          </p:nvSpPr>
          <p:spPr>
            <a:xfrm>
              <a:off x="2652975" y="281550"/>
              <a:ext cx="573900" cy="433125"/>
            </a:xfrm>
            <a:custGeom>
              <a:rect b="b" l="l" r="r" t="t"/>
              <a:pathLst>
                <a:path extrusionOk="0" h="17325" w="22956">
                  <a:moveTo>
                    <a:pt x="0" y="17325"/>
                  </a:moveTo>
                  <a:cubicBezTo>
                    <a:pt x="9587" y="17325"/>
                    <a:pt x="22956" y="9587"/>
                    <a:pt x="22956" y="0"/>
                  </a:cubicBezTo>
                </a:path>
              </a:pathLst>
            </a:custGeom>
            <a:noFill/>
            <a:ln cap="flat" cmpd="sng" w="28575">
              <a:solidFill>
                <a:srgbClr val="F1C23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06" name="Google Shape;306;p42"/>
            <p:cNvSpPr/>
            <p:nvPr/>
          </p:nvSpPr>
          <p:spPr>
            <a:xfrm>
              <a:off x="3194375" y="454800"/>
              <a:ext cx="573925" cy="162425"/>
            </a:xfrm>
            <a:custGeom>
              <a:rect b="b" l="l" r="r" t="t"/>
              <a:pathLst>
                <a:path extrusionOk="0" h="6497" w="22957">
                  <a:moveTo>
                    <a:pt x="0" y="0"/>
                  </a:moveTo>
                  <a:cubicBezTo>
                    <a:pt x="7385" y="2952"/>
                    <a:pt x="15004" y="6497"/>
                    <a:pt x="22957" y="6497"/>
                  </a:cubicBezTo>
                </a:path>
              </a:pathLst>
            </a:custGeom>
            <a:noFill/>
            <a:ln cap="flat" cmpd="sng" w="28575">
              <a:solidFill>
                <a:srgbClr val="F1C23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07" name="Google Shape;307;p42"/>
            <p:cNvSpPr/>
            <p:nvPr/>
          </p:nvSpPr>
          <p:spPr>
            <a:xfrm>
              <a:off x="2878575" y="750375"/>
              <a:ext cx="122700" cy="122700"/>
            </a:xfrm>
            <a:prstGeom prst="ellipse">
              <a:avLst/>
            </a:prstGeom>
            <a:solidFill>
              <a:srgbClr val="FF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42"/>
            <p:cNvSpPr/>
            <p:nvPr/>
          </p:nvSpPr>
          <p:spPr>
            <a:xfrm>
              <a:off x="3226875" y="750375"/>
              <a:ext cx="122700" cy="122700"/>
            </a:xfrm>
            <a:prstGeom prst="ellipse">
              <a:avLst/>
            </a:prstGeom>
            <a:solidFill>
              <a:srgbClr val="4A86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42"/>
            <p:cNvSpPr/>
            <p:nvPr/>
          </p:nvSpPr>
          <p:spPr>
            <a:xfrm>
              <a:off x="2769575" y="799944"/>
              <a:ext cx="920600" cy="444850"/>
            </a:xfrm>
            <a:custGeom>
              <a:rect b="b" l="l" r="r" t="t"/>
              <a:pathLst>
                <a:path extrusionOk="0" h="17794" w="36824">
                  <a:moveTo>
                    <a:pt x="0" y="4566"/>
                  </a:moveTo>
                  <a:cubicBezTo>
                    <a:pt x="0" y="13277"/>
                    <a:pt x="14658" y="19874"/>
                    <a:pt x="22921" y="17118"/>
                  </a:cubicBezTo>
                  <a:cubicBezTo>
                    <a:pt x="29528" y="14914"/>
                    <a:pt x="38254" y="8048"/>
                    <a:pt x="36564" y="1291"/>
                  </a:cubicBezTo>
                  <a:cubicBezTo>
                    <a:pt x="36078" y="-650"/>
                    <a:pt x="31977" y="-123"/>
                    <a:pt x="30561" y="1291"/>
                  </a:cubicBezTo>
                  <a:cubicBezTo>
                    <a:pt x="25349" y="6498"/>
                    <a:pt x="16970" y="10720"/>
                    <a:pt x="9823" y="8932"/>
                  </a:cubicBezTo>
                  <a:cubicBezTo>
                    <a:pt x="7765" y="8417"/>
                    <a:pt x="6379" y="6327"/>
                    <a:pt x="4366" y="5657"/>
                  </a:cubicBezTo>
                  <a:cubicBezTo>
                    <a:pt x="2985" y="5197"/>
                    <a:pt x="1030" y="4629"/>
                    <a:pt x="0" y="5657"/>
                  </a:cubicBezTo>
                </a:path>
              </a:pathLst>
            </a:custGeom>
            <a:noFill/>
            <a:ln cap="flat" cmpd="sng" w="38100">
              <a:solidFill>
                <a:srgbClr val="E06666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10" name="Google Shape;310;p42"/>
            <p:cNvSpPr/>
            <p:nvPr/>
          </p:nvSpPr>
          <p:spPr>
            <a:xfrm>
              <a:off x="2837800" y="849981"/>
              <a:ext cx="286500" cy="118700"/>
            </a:xfrm>
            <a:custGeom>
              <a:rect b="b" l="l" r="r" t="t"/>
              <a:pathLst>
                <a:path extrusionOk="0" h="4748" w="11460">
                  <a:moveTo>
                    <a:pt x="10914" y="382"/>
                  </a:moveTo>
                  <a:cubicBezTo>
                    <a:pt x="7204" y="382"/>
                    <a:pt x="0" y="-1145"/>
                    <a:pt x="0" y="2565"/>
                  </a:cubicBezTo>
                  <a:cubicBezTo>
                    <a:pt x="0" y="6454"/>
                    <a:pt x="7982" y="3008"/>
                    <a:pt x="11460" y="4748"/>
                  </a:cubicBezTo>
                </a:path>
              </a:pathLst>
            </a:cu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11" name="Google Shape;311;p42"/>
            <p:cNvSpPr/>
            <p:nvPr/>
          </p:nvSpPr>
          <p:spPr>
            <a:xfrm>
              <a:off x="3233450" y="559375"/>
              <a:ext cx="109150" cy="109150"/>
            </a:xfrm>
            <a:custGeom>
              <a:rect b="b" l="l" r="r" t="t"/>
              <a:pathLst>
                <a:path extrusionOk="0" h="4366" w="4366">
                  <a:moveTo>
                    <a:pt x="0" y="4366"/>
                  </a:moveTo>
                  <a:cubicBezTo>
                    <a:pt x="0" y="2308"/>
                    <a:pt x="2911" y="1455"/>
                    <a:pt x="4366" y="0"/>
                  </a:cubicBezTo>
                </a:path>
              </a:pathLst>
            </a:custGeom>
            <a:noFill/>
            <a:ln cap="flat" cmpd="sng" w="28575">
              <a:solidFill>
                <a:srgbClr val="783F04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12" name="Google Shape;312;p42"/>
            <p:cNvSpPr/>
            <p:nvPr/>
          </p:nvSpPr>
          <p:spPr>
            <a:xfrm>
              <a:off x="2906000" y="600300"/>
              <a:ext cx="204650" cy="150075"/>
            </a:xfrm>
            <a:custGeom>
              <a:rect b="b" l="l" r="r" t="t"/>
              <a:pathLst>
                <a:path extrusionOk="0" h="6003" w="8186">
                  <a:moveTo>
                    <a:pt x="8186" y="6003"/>
                  </a:moveTo>
                  <a:cubicBezTo>
                    <a:pt x="5159" y="4490"/>
                    <a:pt x="2393" y="2393"/>
                    <a:pt x="0" y="0"/>
                  </a:cubicBezTo>
                </a:path>
              </a:pathLst>
            </a:custGeom>
            <a:noFill/>
            <a:ln cap="flat" cmpd="sng" w="28575">
              <a:solidFill>
                <a:srgbClr val="783F04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13" name="Google Shape;313;p42"/>
            <p:cNvSpPr/>
            <p:nvPr/>
          </p:nvSpPr>
          <p:spPr>
            <a:xfrm>
              <a:off x="2508035" y="1432550"/>
              <a:ext cx="838925" cy="532075"/>
            </a:xfrm>
            <a:custGeom>
              <a:rect b="b" l="l" r="r" t="t"/>
              <a:pathLst>
                <a:path extrusionOk="0" h="21283" w="33557">
                  <a:moveTo>
                    <a:pt x="27380" y="0"/>
                  </a:moveTo>
                  <a:cubicBezTo>
                    <a:pt x="29807" y="2427"/>
                    <a:pt x="35264" y="6304"/>
                    <a:pt x="32837" y="8731"/>
                  </a:cubicBezTo>
                  <a:cubicBezTo>
                    <a:pt x="30353" y="11215"/>
                    <a:pt x="26276" y="6217"/>
                    <a:pt x="23014" y="4911"/>
                  </a:cubicBezTo>
                  <a:cubicBezTo>
                    <a:pt x="17903" y="2865"/>
                    <a:pt x="12148" y="2728"/>
                    <a:pt x="6642" y="2728"/>
                  </a:cubicBezTo>
                  <a:cubicBezTo>
                    <a:pt x="4568" y="2728"/>
                    <a:pt x="1295" y="2397"/>
                    <a:pt x="639" y="4365"/>
                  </a:cubicBezTo>
                  <a:cubicBezTo>
                    <a:pt x="-999" y="9276"/>
                    <a:pt x="528" y="17844"/>
                    <a:pt x="5551" y="19100"/>
                  </a:cubicBezTo>
                  <a:cubicBezTo>
                    <a:pt x="9323" y="20044"/>
                    <a:pt x="4044" y="8870"/>
                    <a:pt x="7733" y="7640"/>
                  </a:cubicBezTo>
                  <a:cubicBezTo>
                    <a:pt x="14726" y="5308"/>
                    <a:pt x="22884" y="9554"/>
                    <a:pt x="29017" y="13643"/>
                  </a:cubicBezTo>
                  <a:cubicBezTo>
                    <a:pt x="31322" y="15180"/>
                    <a:pt x="30334" y="19322"/>
                    <a:pt x="32291" y="21283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14" name="Google Shape;314;p42"/>
            <p:cNvSpPr/>
            <p:nvPr/>
          </p:nvSpPr>
          <p:spPr>
            <a:xfrm>
              <a:off x="3438100" y="984866"/>
              <a:ext cx="872500" cy="966100"/>
            </a:xfrm>
            <a:custGeom>
              <a:rect b="b" l="l" r="r" t="t"/>
              <a:pathLst>
                <a:path extrusionOk="0" h="38644" w="34900">
                  <a:moveTo>
                    <a:pt x="0" y="16815"/>
                  </a:moveTo>
                  <a:cubicBezTo>
                    <a:pt x="1792" y="19950"/>
                    <a:pt x="3864" y="26615"/>
                    <a:pt x="7094" y="25001"/>
                  </a:cubicBezTo>
                  <a:cubicBezTo>
                    <a:pt x="8406" y="24346"/>
                    <a:pt x="7176" y="22026"/>
                    <a:pt x="7640" y="20635"/>
                  </a:cubicBezTo>
                  <a:cubicBezTo>
                    <a:pt x="9365" y="15464"/>
                    <a:pt x="10880" y="9756"/>
                    <a:pt x="14735" y="5901"/>
                  </a:cubicBezTo>
                  <a:cubicBezTo>
                    <a:pt x="19283" y="1353"/>
                    <a:pt x="31800" y="-2929"/>
                    <a:pt x="33835" y="3172"/>
                  </a:cubicBezTo>
                  <a:cubicBezTo>
                    <a:pt x="34299" y="4563"/>
                    <a:pt x="35418" y="6501"/>
                    <a:pt x="34381" y="7538"/>
                  </a:cubicBezTo>
                  <a:cubicBezTo>
                    <a:pt x="31291" y="10628"/>
                    <a:pt x="23706" y="4447"/>
                    <a:pt x="21283" y="8083"/>
                  </a:cubicBezTo>
                  <a:cubicBezTo>
                    <a:pt x="18507" y="12248"/>
                    <a:pt x="17586" y="17417"/>
                    <a:pt x="16372" y="22272"/>
                  </a:cubicBezTo>
                  <a:cubicBezTo>
                    <a:pt x="15613" y="25309"/>
                    <a:pt x="11904" y="26944"/>
                    <a:pt x="10914" y="29913"/>
                  </a:cubicBezTo>
                  <a:cubicBezTo>
                    <a:pt x="9965" y="32759"/>
                    <a:pt x="13097" y="35644"/>
                    <a:pt x="13097" y="38644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15" name="Google Shape;315;p42"/>
            <p:cNvSpPr/>
            <p:nvPr/>
          </p:nvSpPr>
          <p:spPr>
            <a:xfrm>
              <a:off x="3710950" y="155066"/>
              <a:ext cx="668525" cy="499650"/>
            </a:xfrm>
            <a:custGeom>
              <a:rect b="b" l="l" r="r" t="t"/>
              <a:pathLst>
                <a:path extrusionOk="0" h="19986" w="26741">
                  <a:moveTo>
                    <a:pt x="0" y="12352"/>
                  </a:moveTo>
                  <a:cubicBezTo>
                    <a:pt x="2783" y="7715"/>
                    <a:pt x="6759" y="2749"/>
                    <a:pt x="12006" y="1437"/>
                  </a:cubicBezTo>
                  <a:cubicBezTo>
                    <a:pt x="12956" y="1199"/>
                    <a:pt x="14042" y="-347"/>
                    <a:pt x="14735" y="346"/>
                  </a:cubicBezTo>
                  <a:cubicBezTo>
                    <a:pt x="16527" y="2138"/>
                    <a:pt x="9472" y="7440"/>
                    <a:pt x="12006" y="7440"/>
                  </a:cubicBezTo>
                  <a:cubicBezTo>
                    <a:pt x="16376" y="7440"/>
                    <a:pt x="22014" y="3805"/>
                    <a:pt x="25104" y="6895"/>
                  </a:cubicBezTo>
                  <a:cubicBezTo>
                    <a:pt x="25478" y="7269"/>
                    <a:pt x="16685" y="10482"/>
                    <a:pt x="16918" y="10715"/>
                  </a:cubicBezTo>
                  <a:cubicBezTo>
                    <a:pt x="19929" y="13732"/>
                    <a:pt x="26741" y="14639"/>
                    <a:pt x="26741" y="18901"/>
                  </a:cubicBezTo>
                  <a:cubicBezTo>
                    <a:pt x="26741" y="20729"/>
                    <a:pt x="23094" y="19704"/>
                    <a:pt x="21284" y="19446"/>
                  </a:cubicBezTo>
                  <a:cubicBezTo>
                    <a:pt x="17524" y="18910"/>
                    <a:pt x="14054" y="17094"/>
                    <a:pt x="10369" y="16172"/>
                  </a:cubicBezTo>
                  <a:cubicBezTo>
                    <a:pt x="7287" y="15401"/>
                    <a:pt x="3338" y="16235"/>
                    <a:pt x="1092" y="13989"/>
                  </a:cubicBezTo>
                </a:path>
              </a:pathLst>
            </a:custGeom>
            <a:noFill/>
            <a:ln cap="flat" cmpd="sng" w="28575">
              <a:solidFill>
                <a:srgbClr val="F1C23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16" name="Google Shape;316;p42"/>
            <p:cNvSpPr/>
            <p:nvPr/>
          </p:nvSpPr>
          <p:spPr>
            <a:xfrm>
              <a:off x="2564925" y="1778150"/>
              <a:ext cx="163725" cy="22750"/>
            </a:xfrm>
            <a:custGeom>
              <a:rect b="b" l="l" r="r" t="t"/>
              <a:pathLst>
                <a:path extrusionOk="0" h="910" w="6549">
                  <a:moveTo>
                    <a:pt x="0" y="365"/>
                  </a:moveTo>
                  <a:cubicBezTo>
                    <a:pt x="2191" y="365"/>
                    <a:pt x="4999" y="-638"/>
                    <a:pt x="6549" y="910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17" name="Google Shape;317;p42"/>
            <p:cNvSpPr/>
            <p:nvPr/>
          </p:nvSpPr>
          <p:spPr>
            <a:xfrm>
              <a:off x="3315300" y="1562225"/>
              <a:ext cx="218300" cy="57700"/>
            </a:xfrm>
            <a:custGeom>
              <a:rect b="b" l="l" r="r" t="t"/>
              <a:pathLst>
                <a:path extrusionOk="0" h="2308" w="8732">
                  <a:moveTo>
                    <a:pt x="0" y="2183"/>
                  </a:moveTo>
                  <a:cubicBezTo>
                    <a:pt x="3000" y="2183"/>
                    <a:pt x="7389" y="2683"/>
                    <a:pt x="8732" y="0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18" name="Google Shape;318;p42"/>
            <p:cNvSpPr/>
            <p:nvPr/>
          </p:nvSpPr>
          <p:spPr>
            <a:xfrm>
              <a:off x="4143450" y="980625"/>
              <a:ext cx="27275" cy="163700"/>
            </a:xfrm>
            <a:custGeom>
              <a:rect b="b" l="l" r="r" t="t"/>
              <a:pathLst>
                <a:path extrusionOk="0" h="6548" w="1091">
                  <a:moveTo>
                    <a:pt x="1091" y="0"/>
                  </a:moveTo>
                  <a:cubicBezTo>
                    <a:pt x="727" y="2183"/>
                    <a:pt x="0" y="4335"/>
                    <a:pt x="0" y="6548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19" name="Google Shape;319;p42"/>
            <p:cNvSpPr/>
            <p:nvPr/>
          </p:nvSpPr>
          <p:spPr>
            <a:xfrm>
              <a:off x="3315300" y="1937350"/>
              <a:ext cx="497150" cy="65125"/>
            </a:xfrm>
            <a:custGeom>
              <a:rect b="b" l="l" r="r" t="t"/>
              <a:pathLst>
                <a:path extrusionOk="0" h="2605" w="19886">
                  <a:moveTo>
                    <a:pt x="0" y="545"/>
                  </a:moveTo>
                  <a:cubicBezTo>
                    <a:pt x="6218" y="1927"/>
                    <a:pt x="23609" y="4500"/>
                    <a:pt x="19101" y="0"/>
                  </a:cubicBezTo>
                </a:path>
              </a:pathLst>
            </a:custGeom>
            <a:noFill/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Time taken per task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b="0" l="4539" r="17201" t="0"/>
          <a:stretch/>
        </p:blipFill>
        <p:spPr>
          <a:xfrm>
            <a:off x="2339338" y="1093850"/>
            <a:ext cx="4465326" cy="3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Task success rate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 rotWithShape="1">
          <a:blip r:embed="rId3">
            <a:alphaModFix/>
          </a:blip>
          <a:srcRect b="0" l="4531" r="17337" t="0"/>
          <a:stretch/>
        </p:blipFill>
        <p:spPr>
          <a:xfrm>
            <a:off x="2339338" y="1093850"/>
            <a:ext cx="4465326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Average SEQ score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 b="0" l="5856" r="17784" t="0"/>
          <a:stretch/>
        </p:blipFill>
        <p:spPr>
          <a:xfrm>
            <a:off x="2390075" y="1093850"/>
            <a:ext cx="4363849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Severity ratings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highlight>
                  <a:srgbClr val="C9DAF8"/>
                </a:highlight>
                <a:latin typeface="EB Garamond"/>
                <a:ea typeface="EB Garamond"/>
                <a:cs typeface="EB Garamond"/>
                <a:sym typeface="EB Garamond"/>
              </a:rPr>
              <a:t> 0 </a:t>
            </a:r>
            <a:r>
              <a:rPr lang="en" sz="2200">
                <a:highlight>
                  <a:srgbClr val="C9DAF8"/>
                </a:highlight>
                <a:latin typeface="EB Garamond"/>
                <a:ea typeface="EB Garamond"/>
                <a:cs typeface="EB Garamond"/>
                <a:sym typeface="EB Garamond"/>
              </a:rPr>
              <a:t>-</a:t>
            </a:r>
            <a:r>
              <a:rPr lang="en" sz="2200">
                <a:latin typeface="EB Garamond"/>
                <a:ea typeface="EB Garamond"/>
                <a:cs typeface="EB Garamond"/>
                <a:sym typeface="EB Garamond"/>
              </a:rPr>
              <a:t> don’t agree that this is a usability problem</a:t>
            </a:r>
            <a:endParaRPr sz="22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highlight>
                <a:srgbClr val="D9EAD3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highlight>
                  <a:srgbClr val="D9EAD3"/>
                </a:highlight>
                <a:latin typeface="EB Garamond"/>
                <a:ea typeface="EB Garamond"/>
                <a:cs typeface="EB Garamond"/>
                <a:sym typeface="EB Garamond"/>
              </a:rPr>
              <a:t> 1 </a:t>
            </a:r>
            <a:r>
              <a:rPr lang="en" sz="2200">
                <a:highlight>
                  <a:srgbClr val="D9EAD3"/>
                </a:highlight>
                <a:latin typeface="EB Garamond"/>
                <a:ea typeface="EB Garamond"/>
                <a:cs typeface="EB Garamond"/>
                <a:sym typeface="EB Garamond"/>
              </a:rPr>
              <a:t>-</a:t>
            </a:r>
            <a:r>
              <a:rPr lang="en" sz="2200">
                <a:latin typeface="EB Garamond"/>
                <a:ea typeface="EB Garamond"/>
                <a:cs typeface="EB Garamond"/>
                <a:sym typeface="EB Garamond"/>
              </a:rPr>
              <a:t> cosmetic problem: need not be fixed unless extra time available</a:t>
            </a:r>
            <a:endParaRPr sz="22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highlight>
                <a:srgbClr val="FFF2CC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highlight>
                  <a:srgbClr val="FFF2CC"/>
                </a:highlight>
                <a:latin typeface="EB Garamond"/>
                <a:ea typeface="EB Garamond"/>
                <a:cs typeface="EB Garamond"/>
                <a:sym typeface="EB Garamond"/>
              </a:rPr>
              <a:t> 2 </a:t>
            </a:r>
            <a:r>
              <a:rPr lang="en" sz="2200">
                <a:highlight>
                  <a:srgbClr val="FFF2CC"/>
                </a:highlight>
                <a:latin typeface="EB Garamond"/>
                <a:ea typeface="EB Garamond"/>
                <a:cs typeface="EB Garamond"/>
                <a:sym typeface="EB Garamond"/>
              </a:rPr>
              <a:t>-</a:t>
            </a:r>
            <a:r>
              <a:rPr lang="en" sz="2200">
                <a:latin typeface="EB Garamond"/>
                <a:ea typeface="EB Garamond"/>
                <a:cs typeface="EB Garamond"/>
                <a:sym typeface="EB Garamond"/>
              </a:rPr>
              <a:t> minor usability problem: fixing this is low priority</a:t>
            </a:r>
            <a:endParaRPr sz="22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highlight>
                <a:srgbClr val="F9CB9C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highlight>
                  <a:srgbClr val="F9CB9C"/>
                </a:highlight>
                <a:latin typeface="EB Garamond"/>
                <a:ea typeface="EB Garamond"/>
                <a:cs typeface="EB Garamond"/>
                <a:sym typeface="EB Garamond"/>
              </a:rPr>
              <a:t> 3</a:t>
            </a:r>
            <a:r>
              <a:rPr lang="en" sz="2200">
                <a:highlight>
                  <a:srgbClr val="F9CB9C"/>
                </a:highlight>
                <a:latin typeface="EB Garamond"/>
                <a:ea typeface="EB Garamond"/>
                <a:cs typeface="EB Garamond"/>
                <a:sym typeface="EB Garamond"/>
              </a:rPr>
              <a:t> -</a:t>
            </a:r>
            <a:r>
              <a:rPr lang="en" sz="2200">
                <a:latin typeface="EB Garamond"/>
                <a:ea typeface="EB Garamond"/>
                <a:cs typeface="EB Garamond"/>
                <a:sym typeface="EB Garamond"/>
              </a:rPr>
              <a:t> major usability problem; important to fix so should be high priority</a:t>
            </a:r>
            <a:endParaRPr sz="22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highlight>
                <a:srgbClr val="EA9999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highlight>
                  <a:srgbClr val="EA9999"/>
                </a:highlight>
                <a:latin typeface="EB Garamond"/>
                <a:ea typeface="EB Garamond"/>
                <a:cs typeface="EB Garamond"/>
                <a:sym typeface="EB Garamond"/>
              </a:rPr>
              <a:t> 4 </a:t>
            </a:r>
            <a:r>
              <a:rPr lang="en" sz="2200">
                <a:highlight>
                  <a:srgbClr val="EA9999"/>
                </a:highlight>
                <a:latin typeface="EB Garamond"/>
                <a:ea typeface="EB Garamond"/>
                <a:cs typeface="EB Garamond"/>
                <a:sym typeface="EB Garamond"/>
              </a:rPr>
              <a:t>-</a:t>
            </a:r>
            <a:r>
              <a:rPr lang="en" sz="2200">
                <a:latin typeface="EB Garamond"/>
                <a:ea typeface="EB Garamond"/>
                <a:cs typeface="EB Garamond"/>
                <a:sym typeface="EB Garamond"/>
              </a:rPr>
              <a:t> usability catastrophe; imperative to fix before product can be released</a:t>
            </a:r>
            <a:endParaRPr sz="29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  <a:latin typeface="EB Garamond"/>
                <a:ea typeface="EB Garamond"/>
                <a:cs typeface="EB Garamond"/>
                <a:sym typeface="EB Garamond"/>
              </a:rPr>
              <a:t>Task </a:t>
            </a:r>
            <a:r>
              <a:rPr lang="en" sz="3000">
                <a:solidFill>
                  <a:srgbClr val="1C4587"/>
                </a:solidFill>
                <a:latin typeface="EB Garamond"/>
                <a:ea typeface="EB Garamond"/>
                <a:cs typeface="EB Garamond"/>
                <a:sym typeface="EB Garamond"/>
              </a:rPr>
              <a:t>Observations, Problems, </a:t>
            </a:r>
            <a:endParaRPr sz="3000">
              <a:solidFill>
                <a:srgbClr val="1C4587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  <a:latin typeface="EB Garamond"/>
                <a:ea typeface="EB Garamond"/>
                <a:cs typeface="EB Garamond"/>
                <a:sym typeface="EB Garamond"/>
              </a:rPr>
              <a:t>+ Solutions</a:t>
            </a:r>
            <a:endParaRPr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  <a:latin typeface="EB Garamond"/>
                <a:ea typeface="EB Garamond"/>
                <a:cs typeface="EB Garamond"/>
                <a:sym typeface="EB Garamond"/>
              </a:rPr>
              <a:t>Task 1: </a:t>
            </a:r>
            <a:endParaRPr sz="3000">
              <a:solidFill>
                <a:srgbClr val="1C4587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  <a:latin typeface="EB Garamond"/>
                <a:ea typeface="EB Garamond"/>
                <a:cs typeface="EB Garamond"/>
                <a:sym typeface="EB Garamond"/>
              </a:rPr>
              <a:t>Create a Meeting</a:t>
            </a:r>
            <a:endParaRPr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